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comments/comment2.xml" ContentType="application/vnd.openxmlformats-officedocument.presentationml.comments+xml"/>
  <Override PartName="/ppt/notesSlides/notesSlide2.xml" ContentType="application/vnd.openxmlformats-officedocument.presentationml.notesSlide+xml"/>
  <Override PartName="/ppt/comments/comment3.xml" ContentType="application/vnd.openxmlformats-officedocument.presentationml.comments+xml"/>
  <Override PartName="/ppt/notesSlides/notesSlide3.xml" ContentType="application/vnd.openxmlformats-officedocument.presentationml.notesSlide+xml"/>
  <Override PartName="/ppt/comments/comment4.xml" ContentType="application/vnd.openxmlformats-officedocument.presentationml.comments+xml"/>
  <Override PartName="/ppt/notesSlides/notesSlide4.xml" ContentType="application/vnd.openxmlformats-officedocument.presentationml.notesSlide+xml"/>
  <Override PartName="/ppt/comments/comment5.xml" ContentType="application/vnd.openxmlformats-officedocument.presentationml.comments+xml"/>
  <Override PartName="/ppt/notesSlides/notesSlide5.xml" ContentType="application/vnd.openxmlformats-officedocument.presentationml.notesSlide+xml"/>
  <Override PartName="/ppt/comments/comment6.xml" ContentType="application/vnd.openxmlformats-officedocument.presentationml.comments+xml"/>
  <Override PartName="/ppt/notesSlides/notesSlide6.xml" ContentType="application/vnd.openxmlformats-officedocument.presentationml.notesSlide+xml"/>
  <Override PartName="/ppt/comments/comment7.xml" ContentType="application/vnd.openxmlformats-officedocument.presentationml.comments+xml"/>
  <Override PartName="/ppt/notesSlides/notesSlide7.xml" ContentType="application/vnd.openxmlformats-officedocument.presentationml.notesSlide+xml"/>
  <Override PartName="/ppt/comments/comment8.xml" ContentType="application/vnd.openxmlformats-officedocument.presentationml.comments+xml"/>
  <Override PartName="/ppt/notesSlides/notesSlide8.xml" ContentType="application/vnd.openxmlformats-officedocument.presentationml.notesSlide+xml"/>
  <Override PartName="/ppt/comments/comment9.xml" ContentType="application/vnd.openxmlformats-officedocument.presentationml.comments+xml"/>
  <Override PartName="/ppt/notesSlides/notesSlide9.xml" ContentType="application/vnd.openxmlformats-officedocument.presentationml.notesSlide+xml"/>
  <Override PartName="/ppt/comments/comment10.xml" ContentType="application/vnd.openxmlformats-officedocument.presentationml.comments+xml"/>
  <Override PartName="/ppt/notesSlides/notesSlide10.xml" ContentType="application/vnd.openxmlformats-officedocument.presentationml.notesSlide+xml"/>
  <Override PartName="/ppt/comments/comment11.xml" ContentType="application/vnd.openxmlformats-officedocument.presentationml.comments+xml"/>
  <Override PartName="/ppt/notesSlides/notesSlide11.xml" ContentType="application/vnd.openxmlformats-officedocument.presentationml.notesSlide+xml"/>
  <Override PartName="/ppt/comments/comment12.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3.xml" ContentType="application/vnd.openxmlformats-officedocument.presentationml.comments+xml"/>
  <Override PartName="/ppt/notesSlides/notesSlide14.xml" ContentType="application/vnd.openxmlformats-officedocument.presentationml.notesSlide+xml"/>
  <Override PartName="/ppt/comments/comment14.xml" ContentType="application/vnd.openxmlformats-officedocument.presentationml.comments+xml"/>
  <Override PartName="/ppt/notesSlides/notesSlide15.xml" ContentType="application/vnd.openxmlformats-officedocument.presentationml.notesSlide+xml"/>
  <Override PartName="/ppt/comments/comment15.xml" ContentType="application/vnd.openxmlformats-officedocument.presentationml.comments+xml"/>
  <Override PartName="/ppt/notesSlides/notesSlide16.xml" ContentType="application/vnd.openxmlformats-officedocument.presentationml.notesSlide+xml"/>
  <Override PartName="/ppt/comments/comment16.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3"/>
  </p:notesMasterIdLst>
  <p:sldIdLst>
    <p:sldId id="280" r:id="rId2"/>
    <p:sldId id="256" r:id="rId3"/>
    <p:sldId id="257" r:id="rId4"/>
    <p:sldId id="258" r:id="rId5"/>
    <p:sldId id="259" r:id="rId6"/>
    <p:sldId id="279" r:id="rId7"/>
    <p:sldId id="260" r:id="rId8"/>
    <p:sldId id="261" r:id="rId9"/>
    <p:sldId id="276" r:id="rId10"/>
    <p:sldId id="277" r:id="rId11"/>
    <p:sldId id="275" r:id="rId12"/>
    <p:sldId id="262" r:id="rId13"/>
    <p:sldId id="263" r:id="rId14"/>
    <p:sldId id="264" r:id="rId15"/>
    <p:sldId id="268" r:id="rId16"/>
    <p:sldId id="267" r:id="rId17"/>
    <p:sldId id="266" r:id="rId18"/>
    <p:sldId id="269" r:id="rId19"/>
    <p:sldId id="270" r:id="rId20"/>
    <p:sldId id="271" r:id="rId21"/>
    <p:sldId id="272" r:id="rId22"/>
    <p:sldId id="274" r:id="rId23"/>
    <p:sldId id="278" r:id="rId24"/>
    <p:sldId id="285" r:id="rId25"/>
    <p:sldId id="286" r:id="rId26"/>
    <p:sldId id="287" r:id="rId27"/>
    <p:sldId id="288" r:id="rId28"/>
    <p:sldId id="289" r:id="rId29"/>
    <p:sldId id="290" r:id="rId30"/>
    <p:sldId id="291" r:id="rId31"/>
    <p:sldId id="292" r:id="rId32"/>
    <p:sldId id="293" r:id="rId33"/>
    <p:sldId id="265" r:id="rId34"/>
    <p:sldId id="294" r:id="rId35"/>
    <p:sldId id="295" r:id="rId36"/>
    <p:sldId id="296" r:id="rId37"/>
    <p:sldId id="284" r:id="rId38"/>
    <p:sldId id="281" r:id="rId39"/>
    <p:sldId id="282" r:id="rId40"/>
    <p:sldId id="283" r:id="rId41"/>
    <p:sldId id="297" r:id="rId4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Ishani Mishra" initials="" lastIdx="19" clrIdx="0"/>
  <p:cmAuthor id="1" name="Isani Mishra" initials="IM" lastIdx="1" clrIdx="1">
    <p:extLst>
      <p:ext uri="{19B8F6BF-5375-455C-9EA6-DF929625EA0E}">
        <p15:presenceInfo xmlns:p15="http://schemas.microsoft.com/office/powerpoint/2012/main" userId="576db6115089ceb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FE5"/>
    <a:srgbClr val="AA5ED4"/>
    <a:srgbClr val="CC00CC"/>
    <a:srgbClr val="216A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11-10T20:13:05.089" idx="1">
    <p:pos x="10" y="10"/>
    <p:text/>
    <p:extLst>
      <p:ext uri="{C676402C-5697-4E1C-873F-D02D1690AC5C}">
        <p15:threadingInfo xmlns:p15="http://schemas.microsoft.com/office/powerpoint/2012/main" timeZoneBias="-33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0" dt="2021-11-08T15:11:24.602" idx="9">
    <p:pos x="5986" y="-5"/>
    <p:text>how many men's hostel blocks are there?</p:text>
  </p:cm>
</p:cmLst>
</file>

<file path=ppt/comments/comment11.xml><?xml version="1.0" encoding="utf-8"?>
<p:cmLst xmlns:a="http://schemas.openxmlformats.org/drawingml/2006/main" xmlns:r="http://schemas.openxmlformats.org/officeDocument/2006/relationships" xmlns:p="http://schemas.openxmlformats.org/presentationml/2006/main">
  <p:cm authorId="0" dt="2021-11-08T15:03:18.838" idx="13">
    <p:pos x="6000" y="0"/>
    <p:text>walking paths</p:text>
  </p:cm>
</p:cmLst>
</file>

<file path=ppt/comments/comment12.xml><?xml version="1.0" encoding="utf-8"?>
<p:cmLst xmlns:a="http://schemas.openxmlformats.org/drawingml/2006/main" xmlns:r="http://schemas.openxmlformats.org/officeDocument/2006/relationships" xmlns:p="http://schemas.openxmlformats.org/presentationml/2006/main">
  <p:cm authorId="0" dt="2021-11-08T15:03:03.384" idx="12">
    <p:pos x="6000" y="0"/>
    <p:text>TT</p:text>
  </p:cm>
</p:cmLst>
</file>

<file path=ppt/comments/comment13.xml><?xml version="1.0" encoding="utf-8"?>
<p:cmLst xmlns:a="http://schemas.openxmlformats.org/drawingml/2006/main" xmlns:r="http://schemas.openxmlformats.org/officeDocument/2006/relationships" xmlns:p="http://schemas.openxmlformats.org/presentationml/2006/main">
  <p:cm authorId="0" dt="2021-11-08T15:03:53.732" idx="14">
    <p:pos x="6000" y="0"/>
    <p:text>Freshers' intro</p:text>
  </p:cm>
</p:cmLst>
</file>

<file path=ppt/comments/comment14.xml><?xml version="1.0" encoding="utf-8"?>
<p:cmLst xmlns:a="http://schemas.openxmlformats.org/drawingml/2006/main" xmlns:r="http://schemas.openxmlformats.org/officeDocument/2006/relationships" xmlns:p="http://schemas.openxmlformats.org/presentationml/2006/main">
  <p:cm authorId="0" dt="2021-11-08T15:14:15.616" idx="15">
    <p:pos x="6000" y="0"/>
    <p:text>clubs chapters in VIT</p:text>
  </p:cm>
</p:cmLst>
</file>

<file path=ppt/comments/comment15.xml><?xml version="1.0" encoding="utf-8"?>
<p:cmLst xmlns:a="http://schemas.openxmlformats.org/drawingml/2006/main" xmlns:r="http://schemas.openxmlformats.org/officeDocument/2006/relationships" xmlns:p="http://schemas.openxmlformats.org/presentationml/2006/main">
  <p:cm authorId="0" dt="2021-11-08T15:20:47.650" idx="16">
    <p:pos x="6000" y="0"/>
    <p:text>Which one do I join confused and frustrated GIF</p:text>
  </p:cm>
</p:cmLst>
</file>

<file path=ppt/comments/comment16.xml><?xml version="1.0" encoding="utf-8"?>
<p:cmLst xmlns:a="http://schemas.openxmlformats.org/drawingml/2006/main" xmlns:r="http://schemas.openxmlformats.org/officeDocument/2006/relationships" xmlns:p="http://schemas.openxmlformats.org/presentationml/2006/main">
  <p:cm authorId="0" dt="2021-11-08T15:18:28.842" idx="17">
    <p:pos x="6000" y="0"/>
    <p:text>TEC intro and about domains</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1-11-08T15:16:58.239" idx="1">
    <p:pos x="6000" y="0"/>
    <p:text>hello and about inspectronics 2.0
name of speakers</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21-11-08T14:57:29.859" idx="2">
    <p:pos x="6000" y="0"/>
    <p:text>timeline of what we will cover</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21-11-08T14:58:29.848" idx="3">
    <p:pos x="6000" y="0"/>
    <p:text>lets not directly jump into the technical part</p:text>
  </p:cm>
</p:cmLst>
</file>

<file path=ppt/comments/comment5.xml><?xml version="1.0" encoding="utf-8"?>
<p:cmLst xmlns:a="http://schemas.openxmlformats.org/drawingml/2006/main" xmlns:r="http://schemas.openxmlformats.org/officeDocument/2006/relationships" xmlns:p="http://schemas.openxmlformats.org/presentationml/2006/main">
  <p:cm authorId="0" dt="2021-11-08T14:59:17.853" idx="4">
    <p:pos x="6000" y="0"/>
    <p:text>welcome and hello</p:text>
  </p:cm>
</p:cmLst>
</file>

<file path=ppt/comments/comment6.xml><?xml version="1.0" encoding="utf-8"?>
<p:cmLst xmlns:a="http://schemas.openxmlformats.org/drawingml/2006/main" xmlns:r="http://schemas.openxmlformats.org/officeDocument/2006/relationships" xmlns:p="http://schemas.openxmlformats.org/presentationml/2006/main">
  <p:cm authorId="0" dt="2021-11-08T15:00:06.764" idx="5">
    <p:pos x="6000" y="0"/>
    <p:text>welcome and hello</p:text>
  </p:cm>
</p:cmLst>
</file>

<file path=ppt/comments/comment7.xml><?xml version="1.0" encoding="utf-8"?>
<p:cmLst xmlns:a="http://schemas.openxmlformats.org/drawingml/2006/main" xmlns:r="http://schemas.openxmlformats.org/officeDocument/2006/relationships" xmlns:p="http://schemas.openxmlformats.org/presentationml/2006/main">
  <p:cm authorId="0" dt="2021-11-08T15:00:12.318" idx="6">
    <p:pos x="6000" y="0"/>
    <p:text>welcome and hello</p:text>
  </p:cm>
</p:cmLst>
</file>

<file path=ppt/comments/comment8.xml><?xml version="1.0" encoding="utf-8"?>
<p:cmLst xmlns:a="http://schemas.openxmlformats.org/drawingml/2006/main" xmlns:r="http://schemas.openxmlformats.org/officeDocument/2006/relationships" xmlns:p="http://schemas.openxmlformats.org/presentationml/2006/main">
  <p:cm authorId="0" dt="2021-11-08T15:00:38.426" idx="7">
    <p:pos x="6000" y="0"/>
    <p:text>main gate of VIT vellore</p:text>
  </p:cm>
</p:cmLst>
</file>

<file path=ppt/comments/comment9.xml><?xml version="1.0" encoding="utf-8"?>
<p:cmLst xmlns:a="http://schemas.openxmlformats.org/drawingml/2006/main" xmlns:r="http://schemas.openxmlformats.org/officeDocument/2006/relationships" xmlns:p="http://schemas.openxmlformats.org/presentationml/2006/main">
  <p:cm authorId="0" dt="2021-11-08T15:01:06.181" idx="8">
    <p:pos x="6000" y="0"/>
    <p:text>can we go to the lake?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00b65b1cd2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00b65b1cd2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00b65b1cd2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00b65b1cd2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00b65b1cd2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00b65b1cd2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00b65b1cd2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00b65b1cd2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00b65b1cd2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00b65b1cd2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00b65b1cd2_1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00b65b1cd2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00b65b1cd2_1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00b65b1cd2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chemeClr val="accent5">
                    <a:lumMod val="50000"/>
                  </a:schemeClr>
                </a:solidFill>
                <a:latin typeface="Adobe Fan Heiti Std B" panose="020B0700000000000000" pitchFamily="34" charset="-128"/>
                <a:ea typeface="Adobe Fan Heiti Std B" panose="020B0700000000000000" pitchFamily="34" charset="-128"/>
              </a:rPr>
              <a:t>Our students are placed and have interned at companies like Samsung, Microsoft, Blackrock, Bajaj, Shell, JP Morgan, Bain &amp; Company, Deloitte. They have bagged some of the highest on campus packages and won national and international hacks like Smart India hackathon and </a:t>
            </a:r>
            <a:r>
              <a:rPr lang="en-US" sz="1100" dirty="0" err="1">
                <a:solidFill>
                  <a:schemeClr val="accent5">
                    <a:lumMod val="50000"/>
                  </a:schemeClr>
                </a:solidFill>
                <a:latin typeface="Adobe Fan Heiti Std B" panose="020B0700000000000000" pitchFamily="34" charset="-128"/>
                <a:ea typeface="Adobe Fan Heiti Std B" panose="020B0700000000000000" pitchFamily="34" charset="-128"/>
              </a:rPr>
              <a:t>Pennapps</a:t>
            </a:r>
            <a:r>
              <a:rPr lang="en-US" sz="1100" dirty="0">
                <a:solidFill>
                  <a:schemeClr val="accent5">
                    <a:lumMod val="50000"/>
                  </a:schemeClr>
                </a:solidFill>
                <a:latin typeface="Adobe Fan Heiti Std B" panose="020B0700000000000000" pitchFamily="34" charset="-128"/>
                <a:ea typeface="Adobe Fan Heiti Std B" panose="020B0700000000000000" pitchFamily="34" charset="-128"/>
              </a:rPr>
              <a:t>.</a:t>
            </a:r>
            <a:endParaRPr lang="en-IN" sz="1100" dirty="0">
              <a:solidFill>
                <a:schemeClr val="accent5">
                  <a:lumMod val="50000"/>
                </a:schemeClr>
              </a:solidFill>
              <a:latin typeface="Adobe Fan Heiti Std B" panose="020B0700000000000000" pitchFamily="34" charset="-128"/>
              <a:ea typeface="Adobe Fan Heiti Std B" panose="020B0700000000000000" pitchFamily="34" charset="-128"/>
            </a:endParaRPr>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1124f3920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1124f392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begin with, before moving onto what’s arduino and how it works let’s look into these two.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101124f3920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101124f392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processor is the CPU in a computer where all the arithmetic, logic operations are processed. It is basically responsible for all the activities that happen internally within the system. </a:t>
            </a:r>
            <a:endParaRPr/>
          </a:p>
          <a:p>
            <a:pPr marL="0" lvl="0" indent="0" algn="l" rtl="0">
              <a:spcBef>
                <a:spcPts val="0"/>
              </a:spcBef>
              <a:spcAft>
                <a:spcPts val="0"/>
              </a:spcAft>
              <a:buNone/>
            </a:pPr>
            <a:endParaRPr/>
          </a:p>
          <a:p>
            <a:pPr marL="0" lvl="0" indent="0" algn="l" rtl="0">
              <a:spcBef>
                <a:spcPts val="0"/>
              </a:spcBef>
              <a:spcAft>
                <a:spcPts val="0"/>
              </a:spcAft>
              <a:buNone/>
            </a:pPr>
            <a:r>
              <a:rPr lang="en"/>
              <a:t>On the other hand, the microcontroller is an actual computer on a chip/board. It consists of the processor with added features like the RAM, ROM, ports etc.</a:t>
            </a:r>
            <a:endParaRPr/>
          </a:p>
          <a:p>
            <a:pPr marL="0" lvl="0" indent="0" algn="l" rtl="0">
              <a:spcBef>
                <a:spcPts val="0"/>
              </a:spcBef>
              <a:spcAft>
                <a:spcPts val="0"/>
              </a:spcAft>
              <a:buNone/>
            </a:pPr>
            <a:endParaRPr/>
          </a:p>
          <a:p>
            <a:pPr marL="0" lvl="0" indent="0" algn="l" rtl="0">
              <a:spcBef>
                <a:spcPts val="0"/>
              </a:spcBef>
              <a:spcAft>
                <a:spcPts val="0"/>
              </a:spcAft>
              <a:buNone/>
            </a:pPr>
            <a:r>
              <a:rPr lang="en"/>
              <a:t>In real world, the most known microprocessors are the ones from Intel, like the i3, i5 processors and so on</a:t>
            </a:r>
            <a:endParaRPr/>
          </a:p>
          <a:p>
            <a:pPr marL="0" lvl="0" indent="0" algn="l" rtl="0">
              <a:spcBef>
                <a:spcPts val="0"/>
              </a:spcBef>
              <a:spcAft>
                <a:spcPts val="0"/>
              </a:spcAft>
              <a:buNone/>
            </a:pPr>
            <a:r>
              <a:rPr lang="en"/>
              <a:t>A few examples of microcontrollers are the Arduino and the Raspberry Pi.</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01124f3920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01124f392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00b65b1cd2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00b65b1cd2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abcd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01124f3920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01124f3920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01124f3920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01124f392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01124f3920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01124f3920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400"/>
              </a:spcBef>
              <a:spcAft>
                <a:spcPts val="0"/>
              </a:spcAft>
              <a:buClr>
                <a:schemeClr val="dk1"/>
              </a:buClr>
              <a:buSzPts val="1100"/>
              <a:buAutoNum type="arabicParenBoth"/>
            </a:pPr>
            <a:r>
              <a:rPr lang="en" b="1" dirty="0">
                <a:solidFill>
                  <a:schemeClr val="dk1"/>
                </a:solidFill>
              </a:rPr>
              <a:t>Power In (Barrel Jack):</a:t>
            </a:r>
            <a:r>
              <a:rPr lang="en" dirty="0">
                <a:solidFill>
                  <a:schemeClr val="dk1"/>
                </a:solidFill>
              </a:rPr>
              <a:t> Can be used with either a 9V or 12V wall-wart or battery</a:t>
            </a:r>
            <a:endParaRPr dirty="0">
              <a:solidFill>
                <a:schemeClr val="dk1"/>
              </a:solidFill>
            </a:endParaRPr>
          </a:p>
          <a:p>
            <a:pPr marL="457200" lvl="0" indent="-298450" algn="l" rtl="0">
              <a:lnSpc>
                <a:spcPct val="115000"/>
              </a:lnSpc>
              <a:spcBef>
                <a:spcPts val="0"/>
              </a:spcBef>
              <a:spcAft>
                <a:spcPts val="0"/>
              </a:spcAft>
              <a:buClr>
                <a:schemeClr val="dk1"/>
              </a:buClr>
              <a:buSzPts val="1100"/>
              <a:buAutoNum type="arabicParenBoth"/>
            </a:pPr>
            <a:r>
              <a:rPr lang="en" b="1" dirty="0">
                <a:solidFill>
                  <a:schemeClr val="dk1"/>
                </a:solidFill>
              </a:rPr>
              <a:t>Power In (USB Port):</a:t>
            </a:r>
            <a:r>
              <a:rPr lang="en" dirty="0">
                <a:solidFill>
                  <a:schemeClr val="dk1"/>
                </a:solidFill>
              </a:rPr>
              <a:t> Provides power and communicates with your board when plugged into your computer via USB.</a:t>
            </a:r>
            <a:endParaRPr dirty="0">
              <a:solidFill>
                <a:schemeClr val="dk1"/>
              </a:solidFill>
            </a:endParaRPr>
          </a:p>
          <a:p>
            <a:pPr marL="457200" lvl="0" indent="-298450" algn="l" rtl="0">
              <a:lnSpc>
                <a:spcPct val="115000"/>
              </a:lnSpc>
              <a:spcBef>
                <a:spcPts val="0"/>
              </a:spcBef>
              <a:spcAft>
                <a:spcPts val="0"/>
              </a:spcAft>
              <a:buClr>
                <a:schemeClr val="dk1"/>
              </a:buClr>
              <a:buSzPts val="1100"/>
              <a:buAutoNum type="arabicParenBoth"/>
            </a:pPr>
            <a:r>
              <a:rPr lang="en" b="1" dirty="0">
                <a:solidFill>
                  <a:schemeClr val="dk1"/>
                </a:solidFill>
              </a:rPr>
              <a:t>LED (RX: Receiving):</a:t>
            </a:r>
            <a:r>
              <a:rPr lang="en" dirty="0">
                <a:solidFill>
                  <a:schemeClr val="dk1"/>
                </a:solidFill>
              </a:rPr>
              <a:t> Lights up when the Arduino is receiving data (such as when being programmed).</a:t>
            </a:r>
            <a:endParaRPr dirty="0">
              <a:solidFill>
                <a:schemeClr val="dk1"/>
              </a:solidFill>
            </a:endParaRPr>
          </a:p>
          <a:p>
            <a:pPr marL="457200" lvl="0" indent="-298450" algn="l" rtl="0">
              <a:lnSpc>
                <a:spcPct val="115000"/>
              </a:lnSpc>
              <a:spcBef>
                <a:spcPts val="0"/>
              </a:spcBef>
              <a:spcAft>
                <a:spcPts val="0"/>
              </a:spcAft>
              <a:buClr>
                <a:schemeClr val="dk1"/>
              </a:buClr>
              <a:buSzPts val="1100"/>
              <a:buAutoNum type="arabicParenBoth"/>
            </a:pPr>
            <a:r>
              <a:rPr lang="en" b="1" dirty="0">
                <a:solidFill>
                  <a:schemeClr val="dk1"/>
                </a:solidFill>
              </a:rPr>
              <a:t>LED (TX: Transmitting):</a:t>
            </a:r>
            <a:r>
              <a:rPr lang="en" dirty="0">
                <a:solidFill>
                  <a:schemeClr val="dk1"/>
                </a:solidFill>
              </a:rPr>
              <a:t> Lights up when your Arduino is transmitting data (such as when running a program).</a:t>
            </a:r>
            <a:endParaRPr dirty="0">
              <a:solidFill>
                <a:schemeClr val="dk1"/>
              </a:solidFill>
            </a:endParaRPr>
          </a:p>
          <a:p>
            <a:pPr marL="457200" lvl="0" indent="-298450" algn="l" rtl="0">
              <a:lnSpc>
                <a:spcPct val="115000"/>
              </a:lnSpc>
              <a:spcBef>
                <a:spcPts val="0"/>
              </a:spcBef>
              <a:spcAft>
                <a:spcPts val="0"/>
              </a:spcAft>
              <a:buClr>
                <a:schemeClr val="dk1"/>
              </a:buClr>
              <a:buSzPts val="1100"/>
              <a:buAutoNum type="arabicParenBoth"/>
            </a:pPr>
            <a:r>
              <a:rPr lang="en" b="1" dirty="0">
                <a:solidFill>
                  <a:schemeClr val="dk1"/>
                </a:solidFill>
              </a:rPr>
              <a:t>LED (Pin 13: Troubleshooting):</a:t>
            </a:r>
            <a:r>
              <a:rPr lang="en" dirty="0">
                <a:solidFill>
                  <a:schemeClr val="dk1"/>
                </a:solidFill>
              </a:rPr>
              <a:t> LED is incorporated into your sketch to show if your program is running properly.</a:t>
            </a:r>
            <a:endParaRPr dirty="0">
              <a:solidFill>
                <a:schemeClr val="dk1"/>
              </a:solidFill>
            </a:endParaRPr>
          </a:p>
          <a:p>
            <a:pPr marL="457200" lvl="0" indent="-298450" algn="l" rtl="0">
              <a:lnSpc>
                <a:spcPct val="115000"/>
              </a:lnSpc>
              <a:spcBef>
                <a:spcPts val="0"/>
              </a:spcBef>
              <a:spcAft>
                <a:spcPts val="0"/>
              </a:spcAft>
              <a:buClr>
                <a:schemeClr val="dk1"/>
              </a:buClr>
              <a:buSzPts val="1100"/>
              <a:buAutoNum type="arabicParenBoth"/>
            </a:pPr>
            <a:r>
              <a:rPr lang="en" b="1" dirty="0">
                <a:solidFill>
                  <a:schemeClr val="dk1"/>
                </a:solidFill>
              </a:rPr>
              <a:t>Pins (ARef, Ground, Digital, Rx, Tx): </a:t>
            </a:r>
            <a:r>
              <a:rPr lang="en" dirty="0">
                <a:solidFill>
                  <a:schemeClr val="dk1"/>
                </a:solidFill>
              </a:rPr>
              <a:t>Used for inputs, outputs, power, and ground.</a:t>
            </a:r>
            <a:endParaRPr dirty="0">
              <a:solidFill>
                <a:schemeClr val="dk1"/>
              </a:solidFill>
            </a:endParaRPr>
          </a:p>
          <a:p>
            <a:pPr marL="457200" lvl="0" indent="-298450" algn="l" rtl="0">
              <a:lnSpc>
                <a:spcPct val="115000"/>
              </a:lnSpc>
              <a:spcBef>
                <a:spcPts val="0"/>
              </a:spcBef>
              <a:spcAft>
                <a:spcPts val="0"/>
              </a:spcAft>
              <a:buClr>
                <a:schemeClr val="dk1"/>
              </a:buClr>
              <a:buSzPts val="1100"/>
              <a:buAutoNum type="arabicParenBoth"/>
            </a:pPr>
            <a:r>
              <a:rPr lang="en" b="1" dirty="0">
                <a:solidFill>
                  <a:schemeClr val="dk1"/>
                </a:solidFill>
              </a:rPr>
              <a:t>LED (Indicates Arduino is ON):</a:t>
            </a:r>
            <a:r>
              <a:rPr lang="en" dirty="0">
                <a:solidFill>
                  <a:schemeClr val="dk1"/>
                </a:solidFill>
              </a:rPr>
              <a:t> Simple power indicator LED.</a:t>
            </a:r>
            <a:endParaRPr dirty="0">
              <a:solidFill>
                <a:schemeClr val="dk1"/>
              </a:solidFill>
            </a:endParaRPr>
          </a:p>
          <a:p>
            <a:pPr marL="457200" lvl="0" indent="-298450" algn="l" rtl="0">
              <a:lnSpc>
                <a:spcPct val="115000"/>
              </a:lnSpc>
              <a:spcBef>
                <a:spcPts val="0"/>
              </a:spcBef>
              <a:spcAft>
                <a:spcPts val="0"/>
              </a:spcAft>
              <a:buClr>
                <a:schemeClr val="dk1"/>
              </a:buClr>
              <a:buSzPts val="1100"/>
              <a:buAutoNum type="arabicParenBoth"/>
            </a:pPr>
            <a:r>
              <a:rPr lang="en" b="1" dirty="0">
                <a:solidFill>
                  <a:schemeClr val="dk1"/>
                </a:solidFill>
              </a:rPr>
              <a:t>Reset button:</a:t>
            </a:r>
            <a:r>
              <a:rPr lang="en" dirty="0">
                <a:solidFill>
                  <a:schemeClr val="dk1"/>
                </a:solidFill>
              </a:rPr>
              <a:t> Used to manually reset Arduino, which makes code restart.</a:t>
            </a:r>
            <a:endParaRPr dirty="0">
              <a:solidFill>
                <a:schemeClr val="dk1"/>
              </a:solidFill>
            </a:endParaRPr>
          </a:p>
          <a:p>
            <a:pPr marL="457200" lvl="0" indent="-298450" algn="l" rtl="0">
              <a:lnSpc>
                <a:spcPct val="115000"/>
              </a:lnSpc>
              <a:spcBef>
                <a:spcPts val="0"/>
              </a:spcBef>
              <a:spcAft>
                <a:spcPts val="0"/>
              </a:spcAft>
              <a:buClr>
                <a:schemeClr val="dk1"/>
              </a:buClr>
              <a:buSzPts val="1100"/>
              <a:buAutoNum type="arabicParenBoth"/>
            </a:pPr>
            <a:r>
              <a:rPr lang="en" b="1" dirty="0">
                <a:solidFill>
                  <a:schemeClr val="dk1"/>
                </a:solidFill>
              </a:rPr>
              <a:t>ICSP Pins:</a:t>
            </a:r>
            <a:r>
              <a:rPr lang="en" dirty="0">
                <a:solidFill>
                  <a:schemeClr val="dk1"/>
                </a:solidFill>
              </a:rPr>
              <a:t> For “in-circuit serial programming,” used if you want to bypass the bootloader.</a:t>
            </a:r>
            <a:endParaRPr dirty="0">
              <a:solidFill>
                <a:schemeClr val="dk1"/>
              </a:solidFill>
            </a:endParaRPr>
          </a:p>
          <a:p>
            <a:pPr marL="457200" lvl="0" indent="-298450" algn="l" rtl="0">
              <a:lnSpc>
                <a:spcPct val="115000"/>
              </a:lnSpc>
              <a:spcBef>
                <a:spcPts val="0"/>
              </a:spcBef>
              <a:spcAft>
                <a:spcPts val="0"/>
              </a:spcAft>
              <a:buClr>
                <a:schemeClr val="dk1"/>
              </a:buClr>
              <a:buSzPts val="1100"/>
              <a:buAutoNum type="arabicParenBoth"/>
            </a:pPr>
            <a:r>
              <a:rPr lang="en" b="1" dirty="0">
                <a:solidFill>
                  <a:schemeClr val="dk1"/>
                </a:solidFill>
              </a:rPr>
              <a:t>Pins (Analog In, Power In, Ground, Power Out, Reset):</a:t>
            </a:r>
            <a:r>
              <a:rPr lang="en" dirty="0">
                <a:solidFill>
                  <a:schemeClr val="dk1"/>
                </a:solidFill>
              </a:rPr>
              <a:t> Used for inputs, outputs, power, and ground.</a:t>
            </a:r>
            <a:endParaRPr dirty="0">
              <a:solidFill>
                <a:schemeClr val="dk1"/>
              </a:solidFill>
            </a:endParaRPr>
          </a:p>
          <a:p>
            <a:pPr marL="457200" lvl="0" indent="0" algn="l" rtl="0">
              <a:lnSpc>
                <a:spcPct val="115000"/>
              </a:lnSpc>
              <a:spcBef>
                <a:spcPts val="600"/>
              </a:spcBef>
              <a:spcAft>
                <a:spcPts val="0"/>
              </a:spcAft>
              <a:buNone/>
            </a:pPr>
            <a:endParaRPr dirty="0">
              <a:solidFill>
                <a:schemeClr val="dk1"/>
              </a:solidFill>
            </a:endParaRPr>
          </a:p>
          <a:p>
            <a:pPr marL="457200" lvl="0" indent="0" algn="l" rtl="0">
              <a:lnSpc>
                <a:spcPct val="115000"/>
              </a:lnSpc>
              <a:spcBef>
                <a:spcPts val="600"/>
              </a:spcBef>
              <a:spcAft>
                <a:spcPts val="0"/>
              </a:spcAft>
              <a:buNone/>
            </a:pPr>
            <a:endParaRPr sz="1200" dirty="0">
              <a:solidFill>
                <a:schemeClr val="dk1"/>
              </a:solidFill>
            </a:endParaRPr>
          </a:p>
          <a:p>
            <a:pPr marL="0" lvl="0" indent="0" algn="l" rtl="0">
              <a:lnSpc>
                <a:spcPct val="115000"/>
              </a:lnSpc>
              <a:spcBef>
                <a:spcPts val="600"/>
              </a:spcBef>
              <a:spcAft>
                <a:spcPts val="0"/>
              </a:spcAft>
              <a:buNone/>
            </a:pPr>
            <a:endParaRPr sz="1500" b="1" dirty="0">
              <a:solidFill>
                <a:schemeClr val="dk1"/>
              </a:solidFill>
            </a:endParaRPr>
          </a:p>
          <a:p>
            <a:pPr marL="0" lvl="0" indent="0" algn="l" rtl="0">
              <a:lnSpc>
                <a:spcPct val="115000"/>
              </a:lnSpc>
              <a:spcBef>
                <a:spcPts val="600"/>
              </a:spcBef>
              <a:spcAft>
                <a:spcPts val="0"/>
              </a:spcAft>
              <a:buClr>
                <a:schemeClr val="dk1"/>
              </a:buClr>
              <a:buSzPts val="1100"/>
              <a:buFont typeface="Arial"/>
              <a:buNone/>
            </a:pPr>
            <a:endParaRPr sz="1500" b="1" dirty="0">
              <a:solidFill>
                <a:schemeClr val="dk1"/>
              </a:solidFill>
            </a:endParaRPr>
          </a:p>
          <a:p>
            <a:pPr marL="0" lvl="0" indent="0" algn="l" rtl="0">
              <a:spcBef>
                <a:spcPts val="60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1124f3920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1124f3920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An analog signal is a signal that can have a huge range of values. These values are continuous, like a sine wave.</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If you’re using a microcontroller that has a “logic level” of 5V, it has a base voltage of 0 (ground) and a maximum voltage of 5V. With this logic level, an analog signal can vary anywhere between these two levels.</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Most things we deal with in the real world are analog. Consider a light sensor that is used to measure the intensity of sunlight. When configured in a “voltage divider circuit” (more on this later), the amount of sunlight that shines on the light sensor will change the voltage across the light resistor. No light might correspond to a 0V signal. Partial shade might correspond to a 2.5 V signal, and full light might correspond to a 5V signal. And there are many many values in between. It’s a CONTINUOUS SIGNAL.</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Digital signals are different. They have one of two values – either HIGH or LOW. The way we often seen this represented is as a 1 or a 0. 1 representing HIGH or ON, and 0 representing LOW or OFF. So if we’re talking about the same 5V microcontroller that we were before, when we get a voltage close to 5, it corresponds to a 1, and when we get a voltage close to 0 it corresponds to a 0. An example in real life is just a simple light switch. When we close the switch, electricity from the battery will flow through and turn the light bulb on. A microcontroller would measure that as a 1 because it’s seeing the full voltage. If the switch is open it would register that as a 0.</a:t>
            </a:r>
            <a:endParaRPr sz="12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01124f3920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01124f3920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Since most everything in the world is analog, how do we convert between the two? How do we take an analog signal and convert it to a digital signal? That’s done with analog-to-digital converters.</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Let’s say we have that analog signal from the light sensor coming into our system, which ranges from 0V – 5V. So now we need to convert that to a digital signal because that’s what our Arduino needs in order to process it. What our digital signal looks like is going to depend on the resolution of the analog to digital converter (ADC) in our system.</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Basically our system’s resolution is based on the number of bits. If we have a 10 bit ADC, that’s going to be 2^10 bits because 2 is the number of options we have (0 or 1). That equals 1,024. So a 10-bit system is going to have 1024 bits of resolution. Generally we see 0 to 1023 because 0 registers as 0V. This is really important because when we use the “serial monitor” in Arduino to read the voltage from the analog input pins, we’ll read values between 0 and 1,023. So keep this in the back of your head as we move forward.</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So - a 10 bit system will break our analog signal into 10 different horizontal steps. As the figure on the slide shows, a 3-bit system will break the analog signal into 3 bits, which we can easily see. With a 16-bit system, it’s hard to see the different steps, and the signal looks a whole lot smoother. </a:t>
            </a:r>
            <a:endParaRPr sz="1200">
              <a:solidFill>
                <a:schemeClr val="dk1"/>
              </a:solidFill>
            </a:endParaRPr>
          </a:p>
          <a:p>
            <a:pPr marL="0" lvl="0" indent="0" algn="l" rtl="0">
              <a:lnSpc>
                <a:spcPct val="115000"/>
              </a:lnSpc>
              <a:spcBef>
                <a:spcPts val="0"/>
              </a:spcBef>
              <a:spcAft>
                <a:spcPts val="0"/>
              </a:spcAft>
              <a:buNone/>
            </a:pPr>
            <a:endParaRPr sz="1200">
              <a:solidFill>
                <a:schemeClr val="dk1"/>
              </a:solidFill>
            </a:endParaRPr>
          </a:p>
          <a:p>
            <a:pPr marL="0" lvl="0" indent="0" algn="l" rtl="0">
              <a:lnSpc>
                <a:spcPct val="115000"/>
              </a:lnSpc>
              <a:spcBef>
                <a:spcPts val="600"/>
              </a:spcBef>
              <a:spcAft>
                <a:spcPts val="0"/>
              </a:spcAft>
              <a:buNone/>
            </a:pPr>
            <a:r>
              <a:rPr lang="en" sz="1200">
                <a:solidFill>
                  <a:schemeClr val="dk1"/>
                </a:solidFill>
              </a:rPr>
              <a:t>Arduino translates an analog input voltage into a number that ranges from 0 - 1,023.</a:t>
            </a:r>
            <a:endParaRPr sz="1200">
              <a:solidFill>
                <a:schemeClr val="dk1"/>
              </a:solidFill>
            </a:endParaRPr>
          </a:p>
          <a:p>
            <a:pPr marL="0" lvl="0" indent="0" algn="l" rtl="0">
              <a:lnSpc>
                <a:spcPct val="115000"/>
              </a:lnSpc>
              <a:spcBef>
                <a:spcPts val="600"/>
              </a:spcBef>
              <a:spcAft>
                <a:spcPts val="0"/>
              </a:spcAft>
              <a:buNone/>
            </a:pPr>
            <a:r>
              <a:rPr lang="en" sz="1200">
                <a:solidFill>
                  <a:schemeClr val="dk1"/>
                </a:solidFill>
              </a:rPr>
              <a:t>Digital voltages are translated into a number that ranges from 0 – 255.</a:t>
            </a:r>
            <a:endParaRPr sz="1200">
              <a:solidFill>
                <a:schemeClr val="dk1"/>
              </a:solidFill>
            </a:endParaRPr>
          </a:p>
          <a:p>
            <a:pPr marL="0" lvl="0" indent="0" algn="l" rtl="0">
              <a:lnSpc>
                <a:spcPct val="115000"/>
              </a:lnSpc>
              <a:spcBef>
                <a:spcPts val="60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01124f3920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101124f3920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So back to our issue with wanting to convert digital to analog. In this case we want to use the digital signal from our Arduino to change the brightness of an LED. So, we need to be output some varying voltage level. But our Arduino isn’t built for that.</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We employ a trick called </a:t>
            </a:r>
            <a:r>
              <a:rPr lang="en" sz="1200" b="1">
                <a:solidFill>
                  <a:schemeClr val="dk1"/>
                </a:solidFill>
              </a:rPr>
              <a:t>pulse width modulation (PWM)</a:t>
            </a:r>
            <a:r>
              <a:rPr lang="en" sz="1200">
                <a:solidFill>
                  <a:schemeClr val="dk1"/>
                </a:solidFill>
              </a:rPr>
              <a:t>. Because the Arduino is so fast, it can blink a pin on and off almost 1,000 times per second. Certain Arduino pins (those that can do PWM, indicated with a ~ next to them) go one step further by varying the amount of time the blinking pin spends HIGH vs. LOW. If it spends most of its time HIGH, a LED connected to that pin will appear bright. If it spends most of its time on LOW, the LED will look dim. Because the pin is blinking much faster than your eye can detect, the Arduino creates the illusion of a true analog output.</a:t>
            </a:r>
            <a:endParaRPr sz="1200">
              <a:solidFill>
                <a:schemeClr val="dk1"/>
              </a:solidFill>
            </a:endParaRPr>
          </a:p>
          <a:p>
            <a:pPr marL="0" lvl="0" indent="0" algn="l" rtl="0">
              <a:spcBef>
                <a:spcPts val="0"/>
              </a:spcBef>
              <a:spcAft>
                <a:spcPts val="0"/>
              </a:spcAft>
              <a:buNone/>
            </a:pPr>
            <a:r>
              <a:rPr lang="en" sz="1200">
                <a:solidFill>
                  <a:schemeClr val="dk1"/>
                </a:solidFill>
              </a:rPr>
              <a:t>We use the function analogWrite() to do PWM. The first argument is the pin, and the second is the duty cycle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01124f3920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01124f3920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You’ll be able to get a better understanding of it during the hands - on session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01124f3920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01124f3920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01575f5de1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01575f5de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With this we’ll be moving on to the hands - on session where Binayak will be taking over</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012ce627dc_5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1012ce627dc_5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00b65b1cd2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00b65b1cd2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755866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100b65b1cd2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100b65b1cd2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00b65b1cd2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00b65b1cd2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00b65b1cd2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00b65b1cd2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00b65b1cd2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00b65b1cd2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0b65b1cd2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0b65b1cd2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00b65b1cd2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100b65b1cd2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jpe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comments" Target="../comments/comment8.xml"/><Relationship Id="rId4" Type="http://schemas.openxmlformats.org/officeDocument/2006/relationships/image" Target="../media/image13.gif"/></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comments" Target="../comments/comment9.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comments" Target="../comments/comment10.xml"/><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comments" Target="../comments/comment11.xml"/><Relationship Id="rId5" Type="http://schemas.openxmlformats.org/officeDocument/2006/relationships/image" Target="../media/image17.jpeg"/><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comments" Target="../comments/comment12.xml"/><Relationship Id="rId4" Type="http://schemas.openxmlformats.org/officeDocument/2006/relationships/image" Target="../media/image18.jp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comments" Target="../comments/comment13.xml"/><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image" Target="../media/image22.png"/><Relationship Id="rId5" Type="http://schemas.openxmlformats.org/officeDocument/2006/relationships/image" Target="../media/image1.jpeg"/><Relationship Id="rId4"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comments" Target="../comments/comment14.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4"/><Relationship Id="rId7" Type="http://schemas.openxmlformats.org/officeDocument/2006/relationships/image" Target="../media/image1.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xml"/><Relationship Id="rId5" Type="http://schemas.openxmlformats.org/officeDocument/2006/relationships/slideLayout" Target="../slideLayouts/slideLayout1.xml"/><Relationship Id="rId10" Type="http://schemas.openxmlformats.org/officeDocument/2006/relationships/comments" Target="../comments/comment2.xml"/><Relationship Id="rId4" Type="http://schemas.openxmlformats.org/officeDocument/2006/relationships/video" Target="../media/media2.mp4"/><Relationship Id="rId9"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comments" Target="../comments/comment15.xml"/><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image" Target="../media/image24.png"/><Relationship Id="rId5" Type="http://schemas.openxmlformats.org/officeDocument/2006/relationships/image" Target="../media/image1.jpeg"/><Relationship Id="rId4"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3" Type="http://schemas.openxmlformats.org/officeDocument/2006/relationships/image" Target="../media/image1.jpe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16.xml"/><Relationship Id="rId16" Type="http://schemas.openxmlformats.org/officeDocument/2006/relationships/comments" Target="../comments/comment16.xml"/><Relationship Id="rId1" Type="http://schemas.openxmlformats.org/officeDocument/2006/relationships/slideLayout" Target="../slideLayouts/slideLayout3.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sv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37.png"/><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38.png"/><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media" Target="../media/media4.mp4"/><Relationship Id="rId7" Type="http://schemas.openxmlformats.org/officeDocument/2006/relationships/image" Target="../media/image1.jpe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2.xml"/><Relationship Id="rId5" Type="http://schemas.openxmlformats.org/officeDocument/2006/relationships/slideLayout" Target="../slideLayouts/slideLayout3.xml"/><Relationship Id="rId10" Type="http://schemas.openxmlformats.org/officeDocument/2006/relationships/comments" Target="../comments/comment3.xml"/><Relationship Id="rId4" Type="http://schemas.openxmlformats.org/officeDocument/2006/relationships/video" Target="../media/media4.mp4"/><Relationship Id="rId9"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comments" Target="../comments/comment4.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6.png"/><Relationship Id="rId5" Type="http://schemas.openxmlformats.org/officeDocument/2006/relationships/image" Target="../media/image1.jpeg"/><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hyperlink" Target="https://lnkd.in/dp6Dp58n" TargetMode="External"/><Relationship Id="rId2" Type="http://schemas.openxmlformats.org/officeDocument/2006/relationships/image" Target="../media/image1.jpeg"/><Relationship Id="rId1" Type="http://schemas.openxmlformats.org/officeDocument/2006/relationships/slideLayout" Target="../slideLayouts/slideLayout11.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1.jpeg"/><Relationship Id="rId7"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1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comments" Target="../comments/comment5.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8.png"/><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comments" Target="../comments/comment6.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9.png"/><Relationship Id="rId5" Type="http://schemas.openxmlformats.org/officeDocument/2006/relationships/image" Target="../media/image1.jpe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comments" Target="../comments/comment7.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10.png"/><Relationship Id="rId5" Type="http://schemas.openxmlformats.org/officeDocument/2006/relationships/image" Target="../media/image1.jpe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1.pn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A938CAA-DFD1-4CD8-8B2E-3F3FE249D809}"/>
              </a:ext>
            </a:extLst>
          </p:cNvPr>
          <p:cNvPicPr>
            <a:picLocks noChangeAspect="1"/>
          </p:cNvPicPr>
          <p:nvPr/>
        </p:nvPicPr>
        <p:blipFill>
          <a:blip r:embed="rId2"/>
          <a:stretch>
            <a:fillRect/>
          </a:stretch>
        </p:blipFill>
        <p:spPr>
          <a:xfrm>
            <a:off x="0" y="0"/>
            <a:ext cx="9144000" cy="5143500"/>
          </a:xfrm>
          <a:prstGeom prst="rect">
            <a:avLst/>
          </a:prstGeom>
        </p:spPr>
      </p:pic>
      <p:sp>
        <p:nvSpPr>
          <p:cNvPr id="7" name="TextBox 6">
            <a:extLst>
              <a:ext uri="{FF2B5EF4-FFF2-40B4-BE49-F238E27FC236}">
                <a16:creationId xmlns:a16="http://schemas.microsoft.com/office/drawing/2014/main" id="{2A31F465-EF11-4E0D-B5E7-EB5ADA95AF74}"/>
              </a:ext>
            </a:extLst>
          </p:cNvPr>
          <p:cNvSpPr txBox="1"/>
          <p:nvPr/>
        </p:nvSpPr>
        <p:spPr>
          <a:xfrm>
            <a:off x="2562820" y="1475899"/>
            <a:ext cx="4018360" cy="584775"/>
          </a:xfrm>
          <a:prstGeom prst="rect">
            <a:avLst/>
          </a:prstGeom>
          <a:noFill/>
        </p:spPr>
        <p:txBody>
          <a:bodyPr wrap="square">
            <a:spAutoFit/>
          </a:bodyPr>
          <a:lstStyle/>
          <a:p>
            <a:r>
              <a:rPr lang="en-IN" sz="3200" dirty="0">
                <a:solidFill>
                  <a:srgbClr val="CC9FE5"/>
                </a:solidFill>
                <a:effectLst/>
                <a:latin typeface="Adobe Fan Heiti Std B" panose="020B0700000000000000" pitchFamily="34" charset="-128"/>
                <a:ea typeface="Adobe Fan Heiti Std B" panose="020B0700000000000000" pitchFamily="34" charset="-128"/>
              </a:rPr>
              <a:t>INSPECTRONICS</a:t>
            </a:r>
            <a:r>
              <a:rPr lang="en-IN" sz="3200" dirty="0">
                <a:solidFill>
                  <a:srgbClr val="AA5ED4"/>
                </a:solidFill>
                <a:effectLst/>
                <a:latin typeface="Adobe Fan Heiti Std B" panose="020B0700000000000000" pitchFamily="34" charset="-128"/>
                <a:ea typeface="Adobe Fan Heiti Std B" panose="020B0700000000000000" pitchFamily="34" charset="-128"/>
              </a:rPr>
              <a:t> </a:t>
            </a:r>
            <a:r>
              <a:rPr lang="en-IN" sz="3200" dirty="0">
                <a:solidFill>
                  <a:srgbClr val="CC9FE5"/>
                </a:solidFill>
                <a:effectLst/>
                <a:latin typeface="Adobe Fan Heiti Std B" panose="020B0700000000000000" pitchFamily="34" charset="-128"/>
                <a:ea typeface="Adobe Fan Heiti Std B" panose="020B0700000000000000" pitchFamily="34" charset="-128"/>
              </a:rPr>
              <a:t>2.0</a:t>
            </a:r>
            <a:endParaRPr lang="en-IN" sz="3200" dirty="0">
              <a:solidFill>
                <a:srgbClr val="CC9FE5"/>
              </a:solidFill>
              <a:latin typeface="Adobe Fan Heiti Std B" panose="020B0700000000000000" pitchFamily="34" charset="-128"/>
              <a:ea typeface="Adobe Fan Heiti Std B" panose="020B0700000000000000" pitchFamily="34" charset="-128"/>
            </a:endParaRPr>
          </a:p>
        </p:txBody>
      </p:sp>
      <p:sp>
        <p:nvSpPr>
          <p:cNvPr id="9" name="TextBox 8">
            <a:extLst>
              <a:ext uri="{FF2B5EF4-FFF2-40B4-BE49-F238E27FC236}">
                <a16:creationId xmlns:a16="http://schemas.microsoft.com/office/drawing/2014/main" id="{67FC49CB-0822-4268-B9C3-2037BD290FAA}"/>
              </a:ext>
            </a:extLst>
          </p:cNvPr>
          <p:cNvSpPr txBox="1"/>
          <p:nvPr/>
        </p:nvSpPr>
        <p:spPr>
          <a:xfrm>
            <a:off x="3541514" y="2167830"/>
            <a:ext cx="2060972" cy="523220"/>
          </a:xfrm>
          <a:prstGeom prst="rect">
            <a:avLst/>
          </a:prstGeom>
          <a:noFill/>
        </p:spPr>
        <p:txBody>
          <a:bodyPr wrap="square">
            <a:spAutoFit/>
          </a:bodyPr>
          <a:lstStyle/>
          <a:p>
            <a:r>
              <a:rPr lang="en-IN" sz="2800" dirty="0" err="1">
                <a:solidFill>
                  <a:schemeClr val="accent5">
                    <a:lumMod val="20000"/>
                    <a:lumOff val="80000"/>
                  </a:schemeClr>
                </a:solidFill>
                <a:effectLst/>
                <a:latin typeface="Adobe Fan Heiti Std B" panose="020B0700000000000000" pitchFamily="34" charset="-128"/>
                <a:ea typeface="Adobe Fan Heiti Std B" panose="020B0700000000000000" pitchFamily="34" charset="-128"/>
              </a:rPr>
              <a:t>TECtronics</a:t>
            </a:r>
            <a:endParaRPr lang="en-IN" sz="2800" dirty="0">
              <a:solidFill>
                <a:schemeClr val="accent5">
                  <a:lumMod val="20000"/>
                  <a:lumOff val="80000"/>
                </a:schemeClr>
              </a:solidFill>
              <a:latin typeface="Adobe Fan Heiti Std B" panose="020B0700000000000000" pitchFamily="34" charset="-128"/>
              <a:ea typeface="Adobe Fan Heiti Std B" panose="020B0700000000000000" pitchFamily="34" charset="-128"/>
            </a:endParaRPr>
          </a:p>
        </p:txBody>
      </p:sp>
      <p:sp>
        <p:nvSpPr>
          <p:cNvPr id="10" name="TextBox 9">
            <a:extLst>
              <a:ext uri="{FF2B5EF4-FFF2-40B4-BE49-F238E27FC236}">
                <a16:creationId xmlns:a16="http://schemas.microsoft.com/office/drawing/2014/main" id="{5CC3D986-929F-4BC5-8AEF-B22DC42EA4C6}"/>
              </a:ext>
            </a:extLst>
          </p:cNvPr>
          <p:cNvSpPr txBox="1"/>
          <p:nvPr/>
        </p:nvSpPr>
        <p:spPr>
          <a:xfrm>
            <a:off x="2371725" y="2964656"/>
            <a:ext cx="1571625" cy="954107"/>
          </a:xfrm>
          <a:prstGeom prst="rect">
            <a:avLst/>
          </a:prstGeom>
          <a:noFill/>
        </p:spPr>
        <p:txBody>
          <a:bodyPr wrap="square" rtlCol="0">
            <a:spAutoFit/>
          </a:bodyPr>
          <a:lstStyle/>
          <a:p>
            <a:r>
              <a:rPr lang="en-US" b="1" dirty="0">
                <a:solidFill>
                  <a:schemeClr val="accent1">
                    <a:lumMod val="75000"/>
                  </a:schemeClr>
                </a:solidFill>
              </a:rPr>
              <a:t>Speakers:</a:t>
            </a:r>
          </a:p>
          <a:p>
            <a:r>
              <a:rPr lang="en-US" dirty="0"/>
              <a:t>   </a:t>
            </a:r>
            <a:r>
              <a:rPr lang="en-US" dirty="0">
                <a:solidFill>
                  <a:schemeClr val="tx2"/>
                </a:solidFill>
              </a:rPr>
              <a:t>Binayak </a:t>
            </a:r>
            <a:r>
              <a:rPr lang="en-US" dirty="0" err="1">
                <a:solidFill>
                  <a:schemeClr val="tx2"/>
                </a:solidFill>
              </a:rPr>
              <a:t>Bishnu</a:t>
            </a:r>
            <a:endParaRPr lang="en-US" dirty="0">
              <a:solidFill>
                <a:schemeClr val="tx2"/>
              </a:solidFill>
            </a:endParaRPr>
          </a:p>
          <a:p>
            <a:r>
              <a:rPr lang="en-US" dirty="0">
                <a:solidFill>
                  <a:schemeClr val="tx2"/>
                </a:solidFill>
              </a:rPr>
              <a:t>   K N Uma</a:t>
            </a:r>
          </a:p>
          <a:p>
            <a:r>
              <a:rPr lang="en-US" dirty="0">
                <a:solidFill>
                  <a:schemeClr val="tx2"/>
                </a:solidFill>
              </a:rPr>
              <a:t>   </a:t>
            </a:r>
            <a:r>
              <a:rPr lang="en-US" dirty="0" err="1">
                <a:solidFill>
                  <a:schemeClr val="tx2"/>
                </a:solidFill>
              </a:rPr>
              <a:t>Ishani</a:t>
            </a:r>
            <a:r>
              <a:rPr lang="en-US" dirty="0">
                <a:solidFill>
                  <a:schemeClr val="tx2"/>
                </a:solidFill>
              </a:rPr>
              <a:t> Mishra</a:t>
            </a:r>
            <a:endParaRPr lang="en-IN" dirty="0">
              <a:solidFill>
                <a:schemeClr val="tx2"/>
              </a:solidFill>
            </a:endParaRPr>
          </a:p>
        </p:txBody>
      </p:sp>
      <p:sp>
        <p:nvSpPr>
          <p:cNvPr id="11" name="TextBox 10">
            <a:extLst>
              <a:ext uri="{FF2B5EF4-FFF2-40B4-BE49-F238E27FC236}">
                <a16:creationId xmlns:a16="http://schemas.microsoft.com/office/drawing/2014/main" id="{B90CA8BE-DAA2-4D4B-8AD7-2B7F63F64DD0}"/>
              </a:ext>
            </a:extLst>
          </p:cNvPr>
          <p:cNvSpPr txBox="1"/>
          <p:nvPr/>
        </p:nvSpPr>
        <p:spPr>
          <a:xfrm>
            <a:off x="4874419" y="2963167"/>
            <a:ext cx="1571625" cy="523220"/>
          </a:xfrm>
          <a:prstGeom prst="rect">
            <a:avLst/>
          </a:prstGeom>
          <a:noFill/>
        </p:spPr>
        <p:txBody>
          <a:bodyPr wrap="square" rtlCol="0">
            <a:spAutoFit/>
          </a:bodyPr>
          <a:lstStyle/>
          <a:p>
            <a:r>
              <a:rPr lang="en-US" b="1" dirty="0">
                <a:solidFill>
                  <a:schemeClr val="accent1">
                    <a:lumMod val="75000"/>
                  </a:schemeClr>
                </a:solidFill>
              </a:rPr>
              <a:t>Coordinator:</a:t>
            </a:r>
          </a:p>
          <a:p>
            <a:r>
              <a:rPr lang="en-US" dirty="0">
                <a:solidFill>
                  <a:schemeClr val="tx2"/>
                </a:solidFill>
              </a:rPr>
              <a:t>   </a:t>
            </a:r>
            <a:r>
              <a:rPr lang="en-US" dirty="0" err="1">
                <a:solidFill>
                  <a:schemeClr val="tx2"/>
                </a:solidFill>
              </a:rPr>
              <a:t>Akriti</a:t>
            </a:r>
            <a:r>
              <a:rPr lang="en-US" dirty="0">
                <a:solidFill>
                  <a:schemeClr val="tx2"/>
                </a:solidFill>
              </a:rPr>
              <a:t> </a:t>
            </a:r>
            <a:r>
              <a:rPr lang="en-US" dirty="0" err="1">
                <a:solidFill>
                  <a:schemeClr val="tx2"/>
                </a:solidFill>
              </a:rPr>
              <a:t>Dalal</a:t>
            </a:r>
            <a:endParaRPr lang="en-US" dirty="0">
              <a:solidFill>
                <a:schemeClr val="tx2"/>
              </a:solidFill>
            </a:endParaRPr>
          </a:p>
        </p:txBody>
      </p:sp>
    </p:spTree>
    <p:extLst>
      <p:ext uri="{BB962C8B-B14F-4D97-AF65-F5344CB8AC3E}">
        <p14:creationId xmlns:p14="http://schemas.microsoft.com/office/powerpoint/2010/main" val="19413332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A80BB61F-B1C6-4792-8DD3-9E60EF4360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26494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14A3D9A-C452-4E94-8A54-3A30C16A9889}"/>
              </a:ext>
            </a:extLst>
          </p:cNvPr>
          <p:cNvSpPr txBox="1"/>
          <p:nvPr/>
        </p:nvSpPr>
        <p:spPr>
          <a:xfrm>
            <a:off x="778668" y="1170326"/>
            <a:ext cx="6543675" cy="4524315"/>
          </a:xfrm>
          <a:prstGeom prst="rect">
            <a:avLst/>
          </a:prstGeom>
          <a:noFill/>
        </p:spPr>
        <p:txBody>
          <a:bodyPr wrap="square">
            <a:spAutoFit/>
          </a:bodyPr>
          <a:lstStyle/>
          <a:p>
            <a:pPr rtl="0">
              <a:spcBef>
                <a:spcPts val="0"/>
              </a:spcBef>
              <a:spcAft>
                <a:spcPts val="0"/>
              </a:spcAft>
            </a:pPr>
            <a:r>
              <a:rPr lang="en-US" sz="3200" b="1" i="0" u="none" strike="noStrike" dirty="0">
                <a:solidFill>
                  <a:srgbClr val="FFFFFF"/>
                </a:solidFill>
                <a:effectLst/>
                <a:latin typeface="Corben"/>
              </a:rPr>
              <a:t>// A Hello from </a:t>
            </a:r>
            <a:r>
              <a:rPr lang="en-US" sz="3200" b="1" i="0" strike="sngStrike" dirty="0">
                <a:solidFill>
                  <a:srgbClr val="FFFFFF"/>
                </a:solidFill>
                <a:effectLst/>
                <a:latin typeface="Corben"/>
              </a:rPr>
              <a:t>BINOD</a:t>
            </a:r>
            <a:r>
              <a:rPr lang="en-US" sz="3200" b="1" i="0" u="none" strike="noStrike" dirty="0">
                <a:solidFill>
                  <a:srgbClr val="FFFFFF"/>
                </a:solidFill>
                <a:effectLst/>
                <a:latin typeface="Corben"/>
              </a:rPr>
              <a:t> TEC Family </a:t>
            </a:r>
            <a:endParaRPr lang="en-US" sz="3200" b="0" dirty="0">
              <a:effectLst/>
            </a:endParaRPr>
          </a:p>
          <a:p>
            <a:pPr rtl="0">
              <a:spcBef>
                <a:spcPts val="0"/>
              </a:spcBef>
              <a:spcAft>
                <a:spcPts val="0"/>
              </a:spcAft>
            </a:pPr>
            <a:r>
              <a:rPr lang="en-US" sz="3200" b="1" i="0" u="none" strike="noStrike" dirty="0">
                <a:solidFill>
                  <a:srgbClr val="FFFFFF"/>
                </a:solidFill>
                <a:effectLst/>
                <a:latin typeface="Corben"/>
              </a:rPr>
              <a:t>#include &lt;iostream&gt; </a:t>
            </a:r>
            <a:endParaRPr lang="en-US" sz="3200" b="0" dirty="0">
              <a:effectLst/>
            </a:endParaRPr>
          </a:p>
          <a:p>
            <a:pPr rtl="0">
              <a:spcBef>
                <a:spcPts val="0"/>
              </a:spcBef>
              <a:spcAft>
                <a:spcPts val="0"/>
              </a:spcAft>
            </a:pPr>
            <a:r>
              <a:rPr lang="en-US" sz="3200" b="1" i="0" u="none" strike="noStrike" dirty="0">
                <a:solidFill>
                  <a:srgbClr val="FFFFFF"/>
                </a:solidFill>
                <a:effectLst/>
                <a:latin typeface="Corben"/>
              </a:rPr>
              <a:t>int main() </a:t>
            </a:r>
            <a:endParaRPr lang="en-US" sz="3200" b="0" dirty="0">
              <a:effectLst/>
            </a:endParaRPr>
          </a:p>
          <a:p>
            <a:pPr rtl="0">
              <a:spcBef>
                <a:spcPts val="0"/>
              </a:spcBef>
              <a:spcAft>
                <a:spcPts val="0"/>
              </a:spcAft>
            </a:pPr>
            <a:r>
              <a:rPr lang="en-US" sz="3200" b="1" i="0" u="none" strike="noStrike" dirty="0">
                <a:solidFill>
                  <a:srgbClr val="FFFFFF"/>
                </a:solidFill>
                <a:effectLst/>
                <a:latin typeface="Corben"/>
              </a:rPr>
              <a:t>{</a:t>
            </a:r>
            <a:endParaRPr lang="en-US" sz="3200" b="0" dirty="0">
              <a:effectLst/>
            </a:endParaRPr>
          </a:p>
          <a:p>
            <a:pPr rtl="0">
              <a:spcBef>
                <a:spcPts val="0"/>
              </a:spcBef>
              <a:spcAft>
                <a:spcPts val="0"/>
              </a:spcAft>
            </a:pPr>
            <a:r>
              <a:rPr lang="en-US" sz="3200" b="1" i="0" u="none" strike="noStrike" dirty="0">
                <a:solidFill>
                  <a:srgbClr val="FFFFFF"/>
                </a:solidFill>
                <a:effectLst/>
                <a:latin typeface="Corben"/>
              </a:rPr>
              <a:t> std::</a:t>
            </a:r>
            <a:r>
              <a:rPr lang="en-US" sz="3200" b="1" i="0" u="none" strike="noStrike" dirty="0" err="1">
                <a:solidFill>
                  <a:srgbClr val="FFFFFF"/>
                </a:solidFill>
                <a:effectLst/>
                <a:latin typeface="Corben"/>
              </a:rPr>
              <a:t>cout</a:t>
            </a:r>
            <a:r>
              <a:rPr lang="en-US" sz="3200" b="1" i="0" u="none" strike="noStrike" dirty="0">
                <a:solidFill>
                  <a:srgbClr val="FFFFFF"/>
                </a:solidFill>
                <a:effectLst/>
                <a:latin typeface="Corben"/>
              </a:rPr>
              <a:t> &lt;&lt; "Hi Guys !! : ) “ ;</a:t>
            </a:r>
            <a:endParaRPr lang="en-US" sz="3200" b="0" dirty="0">
              <a:effectLst/>
            </a:endParaRPr>
          </a:p>
          <a:p>
            <a:pPr rtl="0">
              <a:spcBef>
                <a:spcPts val="0"/>
              </a:spcBef>
              <a:spcAft>
                <a:spcPts val="0"/>
              </a:spcAft>
            </a:pPr>
            <a:r>
              <a:rPr lang="en-US" sz="3200" b="1" i="0" u="none" strike="noStrike" dirty="0">
                <a:solidFill>
                  <a:srgbClr val="FFFFFF"/>
                </a:solidFill>
                <a:effectLst/>
                <a:latin typeface="Corben"/>
              </a:rPr>
              <a:t> return 0 ; </a:t>
            </a:r>
            <a:endParaRPr lang="en-US" sz="3200" b="0" dirty="0">
              <a:effectLst/>
            </a:endParaRPr>
          </a:p>
          <a:p>
            <a:pPr rtl="0">
              <a:spcBef>
                <a:spcPts val="0"/>
              </a:spcBef>
              <a:spcAft>
                <a:spcPts val="0"/>
              </a:spcAft>
            </a:pPr>
            <a:r>
              <a:rPr lang="en-US" sz="3200" b="1" i="0" u="none" strike="noStrike" dirty="0">
                <a:solidFill>
                  <a:srgbClr val="FFFFFF"/>
                </a:solidFill>
                <a:effectLst/>
                <a:latin typeface="Corben"/>
              </a:rPr>
              <a:t>} </a:t>
            </a:r>
            <a:endParaRPr lang="en-US" sz="3200" b="0" dirty="0">
              <a:effectLst/>
            </a:endParaRPr>
          </a:p>
          <a:p>
            <a:br>
              <a:rPr lang="en-US" sz="3200" dirty="0"/>
            </a:br>
            <a:endParaRPr lang="en-IN" sz="3200" dirty="0"/>
          </a:p>
        </p:txBody>
      </p:sp>
    </p:spTree>
    <p:extLst>
      <p:ext uri="{BB962C8B-B14F-4D97-AF65-F5344CB8AC3E}">
        <p14:creationId xmlns:p14="http://schemas.microsoft.com/office/powerpoint/2010/main" val="828701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D4E825-D6DF-4250-8466-5F001DD26758}"/>
              </a:ext>
            </a:extLst>
          </p:cNvPr>
          <p:cNvPicPr>
            <a:picLocks noChangeAspect="1"/>
          </p:cNvPicPr>
          <p:nvPr/>
        </p:nvPicPr>
        <p:blipFill>
          <a:blip r:embed="rId2"/>
          <a:stretch>
            <a:fillRect/>
          </a:stretch>
        </p:blipFill>
        <p:spPr>
          <a:xfrm>
            <a:off x="0" y="0"/>
            <a:ext cx="9144000" cy="5143500"/>
          </a:xfrm>
          <a:prstGeom prst="rect">
            <a:avLst/>
          </a:prstGeom>
        </p:spPr>
      </p:pic>
      <p:sp>
        <p:nvSpPr>
          <p:cNvPr id="4" name="TextBox 3">
            <a:extLst>
              <a:ext uri="{FF2B5EF4-FFF2-40B4-BE49-F238E27FC236}">
                <a16:creationId xmlns:a16="http://schemas.microsoft.com/office/drawing/2014/main" id="{7A3E68F8-9BCE-44A1-B594-400D205E8D6C}"/>
              </a:ext>
            </a:extLst>
          </p:cNvPr>
          <p:cNvSpPr txBox="1"/>
          <p:nvPr/>
        </p:nvSpPr>
        <p:spPr>
          <a:xfrm>
            <a:off x="2065183" y="2248584"/>
            <a:ext cx="5013633" cy="646331"/>
          </a:xfrm>
          <a:prstGeom prst="rect">
            <a:avLst/>
          </a:prstGeom>
          <a:noFill/>
        </p:spPr>
        <p:txBody>
          <a:bodyPr wrap="square" rtlCol="0">
            <a:spAutoFit/>
          </a:bodyPr>
          <a:lstStyle/>
          <a:p>
            <a:r>
              <a:rPr lang="en-US" sz="3600" dirty="0">
                <a:solidFill>
                  <a:schemeClr val="accent5">
                    <a:lumMod val="40000"/>
                    <a:lumOff val="60000"/>
                  </a:schemeClr>
                </a:solidFill>
                <a:latin typeface="Adobe Fan Heiti Std B" panose="020B0700000000000000" pitchFamily="34" charset="-128"/>
                <a:ea typeface="Adobe Fan Heiti Std B" panose="020B0700000000000000" pitchFamily="34" charset="-128"/>
              </a:rPr>
              <a:t>A few things about VIT</a:t>
            </a:r>
            <a:endParaRPr lang="en-IN" sz="3600" dirty="0">
              <a:solidFill>
                <a:schemeClr val="accent5">
                  <a:lumMod val="40000"/>
                  <a:lumOff val="60000"/>
                </a:schemeClr>
              </a:solidFill>
              <a:latin typeface="Adobe Fan Heiti Std B" panose="020B0700000000000000" pitchFamily="34" charset="-128"/>
              <a:ea typeface="Adobe Fan Heiti Std B" panose="020B0700000000000000" pitchFamily="34" charset="-128"/>
            </a:endParaRPr>
          </a:p>
        </p:txBody>
      </p:sp>
    </p:spTree>
    <p:extLst>
      <p:ext uri="{BB962C8B-B14F-4D97-AF65-F5344CB8AC3E}">
        <p14:creationId xmlns:p14="http://schemas.microsoft.com/office/powerpoint/2010/main" val="1404683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6" name="Picture 5">
            <a:extLst>
              <a:ext uri="{FF2B5EF4-FFF2-40B4-BE49-F238E27FC236}">
                <a16:creationId xmlns:a16="http://schemas.microsoft.com/office/drawing/2014/main" id="{36BDF202-2601-4007-A04A-C82CDE008239}"/>
              </a:ext>
            </a:extLst>
          </p:cNvPr>
          <p:cNvPicPr>
            <a:picLocks noChangeAspect="1"/>
          </p:cNvPicPr>
          <p:nvPr/>
        </p:nvPicPr>
        <p:blipFill>
          <a:blip r:embed="rId3"/>
          <a:stretch>
            <a:fillRect/>
          </a:stretch>
        </p:blipFill>
        <p:spPr>
          <a:xfrm>
            <a:off x="0" y="0"/>
            <a:ext cx="9144000" cy="5143500"/>
          </a:xfrm>
          <a:prstGeom prst="rect">
            <a:avLst/>
          </a:prstGeom>
        </p:spPr>
      </p:pic>
      <p:pic>
        <p:nvPicPr>
          <p:cNvPr id="3" name="Picture 2">
            <a:extLst>
              <a:ext uri="{FF2B5EF4-FFF2-40B4-BE49-F238E27FC236}">
                <a16:creationId xmlns:a16="http://schemas.microsoft.com/office/drawing/2014/main" id="{50EFCECB-1240-4C21-AF10-DD1B8937A5D8}"/>
              </a:ext>
            </a:extLst>
          </p:cNvPr>
          <p:cNvPicPr>
            <a:picLocks noChangeAspect="1"/>
          </p:cNvPicPr>
          <p:nvPr/>
        </p:nvPicPr>
        <p:blipFill>
          <a:blip r:embed="rId4"/>
          <a:stretch>
            <a:fillRect/>
          </a:stretch>
        </p:blipFill>
        <p:spPr>
          <a:xfrm>
            <a:off x="1084570" y="1316830"/>
            <a:ext cx="6774834" cy="3362325"/>
          </a:xfrm>
          <a:prstGeom prst="rect">
            <a:avLst/>
          </a:prstGeom>
        </p:spPr>
      </p:pic>
      <p:sp>
        <p:nvSpPr>
          <p:cNvPr id="4" name="TextBox 3">
            <a:extLst>
              <a:ext uri="{FF2B5EF4-FFF2-40B4-BE49-F238E27FC236}">
                <a16:creationId xmlns:a16="http://schemas.microsoft.com/office/drawing/2014/main" id="{B129497A-A75B-4B66-BB69-0FEE3351C9DC}"/>
              </a:ext>
            </a:extLst>
          </p:cNvPr>
          <p:cNvSpPr txBox="1"/>
          <p:nvPr/>
        </p:nvSpPr>
        <p:spPr>
          <a:xfrm>
            <a:off x="2986727" y="842869"/>
            <a:ext cx="3170545" cy="400110"/>
          </a:xfrm>
          <a:prstGeom prst="rect">
            <a:avLst/>
          </a:prstGeom>
          <a:noFill/>
        </p:spPr>
        <p:txBody>
          <a:bodyPr wrap="square" rtlCol="0">
            <a:spAutoFit/>
          </a:bodyPr>
          <a:lstStyle/>
          <a:p>
            <a:r>
              <a:rPr lang="en-US" sz="2000" dirty="0">
                <a:solidFill>
                  <a:schemeClr val="accent5">
                    <a:lumMod val="40000"/>
                    <a:lumOff val="60000"/>
                  </a:schemeClr>
                </a:solidFill>
                <a:latin typeface="Adobe Fan Heiti Std B" panose="020B0700000000000000" pitchFamily="34" charset="-128"/>
                <a:ea typeface="Adobe Fan Heiti Std B" panose="020B0700000000000000" pitchFamily="34" charset="-128"/>
              </a:rPr>
              <a:t>Main gate of VIT, Vellore</a:t>
            </a:r>
            <a:endParaRPr lang="en-IN" sz="2000" dirty="0">
              <a:solidFill>
                <a:schemeClr val="accent5">
                  <a:lumMod val="40000"/>
                  <a:lumOff val="60000"/>
                </a:schemeClr>
              </a:solidFill>
              <a:latin typeface="Adobe Fan Heiti Std B" panose="020B0700000000000000" pitchFamily="34" charset="-128"/>
              <a:ea typeface="Adobe Fan Heiti Std B" panose="020B0700000000000000" pitchFamily="34" charset="-128"/>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7" name="Picture 6">
            <a:extLst>
              <a:ext uri="{FF2B5EF4-FFF2-40B4-BE49-F238E27FC236}">
                <a16:creationId xmlns:a16="http://schemas.microsoft.com/office/drawing/2014/main" id="{91247D38-5BE7-45F5-B1D4-98A433CC7F49}"/>
              </a:ext>
            </a:extLst>
          </p:cNvPr>
          <p:cNvPicPr>
            <a:picLocks noChangeAspect="1"/>
          </p:cNvPicPr>
          <p:nvPr/>
        </p:nvPicPr>
        <p:blipFill>
          <a:blip r:embed="rId3"/>
          <a:stretch>
            <a:fillRect/>
          </a:stretch>
        </p:blipFill>
        <p:spPr>
          <a:xfrm>
            <a:off x="0" y="0"/>
            <a:ext cx="9144000" cy="5143500"/>
          </a:xfrm>
          <a:prstGeom prst="rect">
            <a:avLst/>
          </a:prstGeom>
        </p:spPr>
      </p:pic>
      <p:sp>
        <p:nvSpPr>
          <p:cNvPr id="4" name="TextBox 3">
            <a:extLst>
              <a:ext uri="{FF2B5EF4-FFF2-40B4-BE49-F238E27FC236}">
                <a16:creationId xmlns:a16="http://schemas.microsoft.com/office/drawing/2014/main" id="{AAE4DBFA-9953-47B9-9569-82D065020E2D}"/>
              </a:ext>
            </a:extLst>
          </p:cNvPr>
          <p:cNvSpPr txBox="1"/>
          <p:nvPr/>
        </p:nvSpPr>
        <p:spPr>
          <a:xfrm>
            <a:off x="2322998" y="778698"/>
            <a:ext cx="5663714" cy="400110"/>
          </a:xfrm>
          <a:prstGeom prst="rect">
            <a:avLst/>
          </a:prstGeom>
          <a:noFill/>
        </p:spPr>
        <p:txBody>
          <a:bodyPr wrap="square" rtlCol="0">
            <a:spAutoFit/>
          </a:bodyPr>
          <a:lstStyle/>
          <a:p>
            <a:r>
              <a:rPr lang="en-US" sz="2000" dirty="0">
                <a:solidFill>
                  <a:schemeClr val="accent5">
                    <a:lumMod val="40000"/>
                    <a:lumOff val="60000"/>
                  </a:schemeClr>
                </a:solidFill>
                <a:latin typeface="Adobe Fan Heiti Std B" panose="020B0700000000000000" pitchFamily="34" charset="-128"/>
                <a:ea typeface="Adobe Fan Heiti Std B" panose="020B0700000000000000" pitchFamily="34" charset="-128"/>
              </a:rPr>
              <a:t>Quick question: Can we go to the lake?</a:t>
            </a:r>
            <a:endParaRPr lang="en-IN" sz="2000" dirty="0">
              <a:solidFill>
                <a:schemeClr val="accent5">
                  <a:lumMod val="40000"/>
                  <a:lumOff val="60000"/>
                </a:schemeClr>
              </a:solidFill>
              <a:latin typeface="Adobe Fan Heiti Std B" panose="020B0700000000000000" pitchFamily="34" charset="-128"/>
              <a:ea typeface="Adobe Fan Heiti Std B" panose="020B0700000000000000" pitchFamily="34" charset="-128"/>
            </a:endParaRPr>
          </a:p>
        </p:txBody>
      </p:sp>
      <p:pic>
        <p:nvPicPr>
          <p:cNvPr id="2050" name="Picture 2" descr="Vellore Institute of Technology - [VIT University], Vellore - Images,  Photos, Videos, Gallery 2020-2021">
            <a:extLst>
              <a:ext uri="{FF2B5EF4-FFF2-40B4-BE49-F238E27FC236}">
                <a16:creationId xmlns:a16="http://schemas.microsoft.com/office/drawing/2014/main" id="{6D20B1FA-A956-4D03-9AF4-D7354DE52A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28725"/>
            <a:ext cx="9144000" cy="33361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3E53BC3-8189-4496-B37D-18D4A094F5BD}"/>
              </a:ext>
            </a:extLst>
          </p:cNvPr>
          <p:cNvSpPr txBox="1"/>
          <p:nvPr/>
        </p:nvSpPr>
        <p:spPr>
          <a:xfrm>
            <a:off x="4179733" y="378588"/>
            <a:ext cx="784534" cy="400110"/>
          </a:xfrm>
          <a:prstGeom prst="rect">
            <a:avLst/>
          </a:prstGeom>
          <a:noFill/>
        </p:spPr>
        <p:txBody>
          <a:bodyPr wrap="square" rtlCol="0">
            <a:spAutoFit/>
          </a:bodyPr>
          <a:lstStyle/>
          <a:p>
            <a:r>
              <a:rPr lang="en-US" sz="2000" dirty="0">
                <a:solidFill>
                  <a:schemeClr val="accent5">
                    <a:lumMod val="40000"/>
                    <a:lumOff val="60000"/>
                  </a:schemeClr>
                </a:solidFill>
                <a:latin typeface="Adobe Fan Heiti Std B" panose="020B0700000000000000" pitchFamily="34" charset="-128"/>
                <a:ea typeface="Adobe Fan Heiti Std B" panose="020B0700000000000000" pitchFamily="34" charset="-128"/>
              </a:rPr>
              <a:t>LAKE </a:t>
            </a:r>
            <a:endParaRPr lang="en-IN" sz="2000" dirty="0">
              <a:solidFill>
                <a:schemeClr val="accent5">
                  <a:lumMod val="40000"/>
                  <a:lumOff val="60000"/>
                </a:schemeClr>
              </a:solidFill>
              <a:latin typeface="Adobe Fan Heiti Std B" panose="020B0700000000000000" pitchFamily="34" charset="-128"/>
              <a:ea typeface="Adobe Fan Heiti Std B" panose="020B0700000000000000" pitchFamily="34" charset="-128"/>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7" name="Picture 6">
            <a:extLst>
              <a:ext uri="{FF2B5EF4-FFF2-40B4-BE49-F238E27FC236}">
                <a16:creationId xmlns:a16="http://schemas.microsoft.com/office/drawing/2014/main" id="{E3C552DB-6FC9-4566-9346-BD5A1665D0E6}"/>
              </a:ext>
            </a:extLst>
          </p:cNvPr>
          <p:cNvPicPr>
            <a:picLocks noChangeAspect="1"/>
          </p:cNvPicPr>
          <p:nvPr/>
        </p:nvPicPr>
        <p:blipFill>
          <a:blip r:embed="rId3"/>
          <a:stretch>
            <a:fillRect/>
          </a:stretch>
        </p:blipFill>
        <p:spPr>
          <a:xfrm>
            <a:off x="0" y="0"/>
            <a:ext cx="9144000" cy="5143500"/>
          </a:xfrm>
          <a:prstGeom prst="rect">
            <a:avLst/>
          </a:prstGeom>
        </p:spPr>
      </p:pic>
      <p:pic>
        <p:nvPicPr>
          <p:cNvPr id="1026" name="Picture 2" descr="Hostels | VIT">
            <a:extLst>
              <a:ext uri="{FF2B5EF4-FFF2-40B4-BE49-F238E27FC236}">
                <a16:creationId xmlns:a16="http://schemas.microsoft.com/office/drawing/2014/main" id="{86995303-0638-4457-93C0-C23D0158F7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828" y="1561520"/>
            <a:ext cx="7363927" cy="322811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903595E-639B-4B6B-BE0B-8AA347F324F0}"/>
              </a:ext>
            </a:extLst>
          </p:cNvPr>
          <p:cNvSpPr txBox="1"/>
          <p:nvPr/>
        </p:nvSpPr>
        <p:spPr>
          <a:xfrm>
            <a:off x="3679671" y="214220"/>
            <a:ext cx="1784658" cy="400110"/>
          </a:xfrm>
          <a:prstGeom prst="rect">
            <a:avLst/>
          </a:prstGeom>
          <a:noFill/>
        </p:spPr>
        <p:txBody>
          <a:bodyPr wrap="square" rtlCol="0">
            <a:spAutoFit/>
          </a:bodyPr>
          <a:lstStyle/>
          <a:p>
            <a:r>
              <a:rPr lang="en-US" sz="2000" dirty="0">
                <a:solidFill>
                  <a:schemeClr val="accent5">
                    <a:lumMod val="40000"/>
                    <a:lumOff val="60000"/>
                  </a:schemeClr>
                </a:solidFill>
                <a:latin typeface="Adobe Fan Heiti Std B" panose="020B0700000000000000" pitchFamily="34" charset="-128"/>
                <a:ea typeface="Adobe Fan Heiti Std B" panose="020B0700000000000000" pitchFamily="34" charset="-128"/>
              </a:rPr>
              <a:t>HOSTEL VIEW</a:t>
            </a:r>
            <a:endParaRPr lang="en-IN" sz="2000" dirty="0">
              <a:solidFill>
                <a:schemeClr val="accent5">
                  <a:lumMod val="40000"/>
                  <a:lumOff val="60000"/>
                </a:schemeClr>
              </a:solidFill>
              <a:latin typeface="Adobe Fan Heiti Std B" panose="020B0700000000000000" pitchFamily="34" charset="-128"/>
              <a:ea typeface="Adobe Fan Heiti Std B" panose="020B0700000000000000" pitchFamily="34" charset="-128"/>
            </a:endParaRPr>
          </a:p>
        </p:txBody>
      </p:sp>
      <p:sp>
        <p:nvSpPr>
          <p:cNvPr id="5" name="TextBox 4">
            <a:extLst>
              <a:ext uri="{FF2B5EF4-FFF2-40B4-BE49-F238E27FC236}">
                <a16:creationId xmlns:a16="http://schemas.microsoft.com/office/drawing/2014/main" id="{291406BC-EAF7-49D7-9FBE-CACB8D5B48D4}"/>
              </a:ext>
            </a:extLst>
          </p:cNvPr>
          <p:cNvSpPr txBox="1"/>
          <p:nvPr/>
        </p:nvSpPr>
        <p:spPr>
          <a:xfrm>
            <a:off x="1151422" y="674641"/>
            <a:ext cx="7363927" cy="400110"/>
          </a:xfrm>
          <a:prstGeom prst="rect">
            <a:avLst/>
          </a:prstGeom>
          <a:noFill/>
        </p:spPr>
        <p:txBody>
          <a:bodyPr wrap="square" rtlCol="0">
            <a:spAutoFit/>
          </a:bodyPr>
          <a:lstStyle/>
          <a:p>
            <a:r>
              <a:rPr lang="en-US" sz="2000" dirty="0">
                <a:solidFill>
                  <a:schemeClr val="accent5">
                    <a:lumMod val="40000"/>
                    <a:lumOff val="60000"/>
                  </a:schemeClr>
                </a:solidFill>
                <a:latin typeface="Adobe Fan Heiti Std B" panose="020B0700000000000000" pitchFamily="34" charset="-128"/>
                <a:ea typeface="Adobe Fan Heiti Std B" panose="020B0700000000000000" pitchFamily="34" charset="-128"/>
              </a:rPr>
              <a:t>Can you guys guess how many </a:t>
            </a:r>
            <a:r>
              <a:rPr lang="en-US" sz="2000" dirty="0" err="1">
                <a:solidFill>
                  <a:schemeClr val="accent5">
                    <a:lumMod val="40000"/>
                    <a:lumOff val="60000"/>
                  </a:schemeClr>
                </a:solidFill>
                <a:latin typeface="Adobe Fan Heiti Std B" panose="020B0700000000000000" pitchFamily="34" charset="-128"/>
                <a:ea typeface="Adobe Fan Heiti Std B" panose="020B0700000000000000" pitchFamily="34" charset="-128"/>
              </a:rPr>
              <a:t>mens</a:t>
            </a:r>
            <a:r>
              <a:rPr lang="en-US" sz="2000" dirty="0">
                <a:solidFill>
                  <a:schemeClr val="accent5">
                    <a:lumMod val="40000"/>
                    <a:lumOff val="60000"/>
                  </a:schemeClr>
                </a:solidFill>
                <a:latin typeface="Adobe Fan Heiti Std B" panose="020B0700000000000000" pitchFamily="34" charset="-128"/>
                <a:ea typeface="Adobe Fan Heiti Std B" panose="020B0700000000000000" pitchFamily="34" charset="-128"/>
              </a:rPr>
              <a:t> hostel blocks are there?</a:t>
            </a:r>
            <a:endParaRPr lang="en-IN" sz="2000" dirty="0">
              <a:solidFill>
                <a:schemeClr val="accent5">
                  <a:lumMod val="40000"/>
                  <a:lumOff val="60000"/>
                </a:schemeClr>
              </a:solidFill>
              <a:latin typeface="Adobe Fan Heiti Std B" panose="020B0700000000000000" pitchFamily="34" charset="-128"/>
              <a:ea typeface="Adobe Fan Heiti Std B" panose="020B0700000000000000" pitchFamily="34" charset="-128"/>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7" name="Picture 6">
            <a:extLst>
              <a:ext uri="{FF2B5EF4-FFF2-40B4-BE49-F238E27FC236}">
                <a16:creationId xmlns:a16="http://schemas.microsoft.com/office/drawing/2014/main" id="{0DCA6351-AE01-4A09-BB1D-1D5AE9606D32}"/>
              </a:ext>
            </a:extLst>
          </p:cNvPr>
          <p:cNvPicPr>
            <a:picLocks noChangeAspect="1"/>
          </p:cNvPicPr>
          <p:nvPr/>
        </p:nvPicPr>
        <p:blipFill>
          <a:blip r:embed="rId3"/>
          <a:stretch>
            <a:fillRect/>
          </a:stretch>
        </p:blipFill>
        <p:spPr>
          <a:xfrm>
            <a:off x="0" y="0"/>
            <a:ext cx="9144000" cy="5143500"/>
          </a:xfrm>
          <a:prstGeom prst="rect">
            <a:avLst/>
          </a:prstGeom>
        </p:spPr>
      </p:pic>
      <p:pic>
        <p:nvPicPr>
          <p:cNvPr id="1026" name="Picture 2" descr="Can someone share photos of the VIT Vellore campus (not the ones available  on the net)? - Quora">
            <a:extLst>
              <a:ext uri="{FF2B5EF4-FFF2-40B4-BE49-F238E27FC236}">
                <a16:creationId xmlns:a16="http://schemas.microsoft.com/office/drawing/2014/main" id="{AB7B6A48-7C52-492F-A75E-7DA271BACB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45343"/>
            <a:ext cx="5094665" cy="36981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5C9687D-0ABE-4152-B270-34ACC3B51B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232" y="0"/>
            <a:ext cx="4116387"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35D7EAC-B11F-4525-B457-FE1123A61F13}"/>
              </a:ext>
            </a:extLst>
          </p:cNvPr>
          <p:cNvSpPr txBox="1"/>
          <p:nvPr/>
        </p:nvSpPr>
        <p:spPr>
          <a:xfrm>
            <a:off x="1115703" y="307173"/>
            <a:ext cx="3299133" cy="830997"/>
          </a:xfrm>
          <a:prstGeom prst="rect">
            <a:avLst/>
          </a:prstGeom>
          <a:noFill/>
        </p:spPr>
        <p:txBody>
          <a:bodyPr wrap="square" rtlCol="0">
            <a:spAutoFit/>
          </a:bodyPr>
          <a:lstStyle/>
          <a:p>
            <a:r>
              <a:rPr lang="en-US" sz="4800" dirty="0">
                <a:solidFill>
                  <a:schemeClr val="accent5">
                    <a:lumMod val="40000"/>
                    <a:lumOff val="60000"/>
                  </a:schemeClr>
                </a:solidFill>
                <a:latin typeface="Adobe Fan Heiti Std B" panose="020B0700000000000000" pitchFamily="34" charset="-128"/>
                <a:ea typeface="Adobe Fan Heiti Std B" panose="020B0700000000000000" pitchFamily="34" charset="-128"/>
              </a:rPr>
              <a:t>SJT View</a:t>
            </a:r>
            <a:endParaRPr lang="en-IN" sz="4800" dirty="0">
              <a:solidFill>
                <a:schemeClr val="accent5">
                  <a:lumMod val="40000"/>
                  <a:lumOff val="60000"/>
                </a:schemeClr>
              </a:solidFill>
              <a:latin typeface="Adobe Fan Heiti Std B" panose="020B0700000000000000" pitchFamily="34" charset="-128"/>
              <a:ea typeface="Adobe Fan Heiti Std B" panose="020B0700000000000000" pitchFamily="34" charset="-128"/>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6" name="Picture 5">
            <a:extLst>
              <a:ext uri="{FF2B5EF4-FFF2-40B4-BE49-F238E27FC236}">
                <a16:creationId xmlns:a16="http://schemas.microsoft.com/office/drawing/2014/main" id="{4BB7A33E-58C2-4BD8-A44F-3D8039D4191F}"/>
              </a:ext>
            </a:extLst>
          </p:cNvPr>
          <p:cNvPicPr>
            <a:picLocks noChangeAspect="1"/>
          </p:cNvPicPr>
          <p:nvPr/>
        </p:nvPicPr>
        <p:blipFill>
          <a:blip r:embed="rId3"/>
          <a:stretch>
            <a:fillRect/>
          </a:stretch>
        </p:blipFill>
        <p:spPr>
          <a:xfrm>
            <a:off x="0" y="0"/>
            <a:ext cx="9144000" cy="5143500"/>
          </a:xfrm>
          <a:prstGeom prst="rect">
            <a:avLst/>
          </a:prstGeom>
        </p:spPr>
      </p:pic>
      <p:pic>
        <p:nvPicPr>
          <p:cNvPr id="3" name="Picture 2">
            <a:extLst>
              <a:ext uri="{FF2B5EF4-FFF2-40B4-BE49-F238E27FC236}">
                <a16:creationId xmlns:a16="http://schemas.microsoft.com/office/drawing/2014/main" id="{592401D0-E730-402E-BB4F-ED090446B65D}"/>
              </a:ext>
            </a:extLst>
          </p:cNvPr>
          <p:cNvPicPr>
            <a:picLocks noChangeAspect="1"/>
          </p:cNvPicPr>
          <p:nvPr/>
        </p:nvPicPr>
        <p:blipFill>
          <a:blip r:embed="rId4"/>
          <a:stretch>
            <a:fillRect/>
          </a:stretch>
        </p:blipFill>
        <p:spPr>
          <a:xfrm>
            <a:off x="507206" y="950118"/>
            <a:ext cx="8113432" cy="3715161"/>
          </a:xfrm>
          <a:prstGeom prst="rect">
            <a:avLst/>
          </a:prstGeom>
        </p:spPr>
      </p:pic>
      <p:sp>
        <p:nvSpPr>
          <p:cNvPr id="4" name="TextBox 3">
            <a:extLst>
              <a:ext uri="{FF2B5EF4-FFF2-40B4-BE49-F238E27FC236}">
                <a16:creationId xmlns:a16="http://schemas.microsoft.com/office/drawing/2014/main" id="{D5CC4739-955B-4108-8571-1F7B67395D11}"/>
              </a:ext>
            </a:extLst>
          </p:cNvPr>
          <p:cNvSpPr txBox="1"/>
          <p:nvPr/>
        </p:nvSpPr>
        <p:spPr>
          <a:xfrm>
            <a:off x="3751108" y="182672"/>
            <a:ext cx="1641783" cy="584775"/>
          </a:xfrm>
          <a:prstGeom prst="rect">
            <a:avLst/>
          </a:prstGeom>
          <a:noFill/>
        </p:spPr>
        <p:txBody>
          <a:bodyPr wrap="square" rtlCol="0">
            <a:spAutoFit/>
          </a:bodyPr>
          <a:lstStyle/>
          <a:p>
            <a:r>
              <a:rPr lang="en-US" sz="3200" dirty="0">
                <a:solidFill>
                  <a:schemeClr val="accent5">
                    <a:lumMod val="40000"/>
                    <a:lumOff val="60000"/>
                  </a:schemeClr>
                </a:solidFill>
                <a:latin typeface="Adobe Fan Heiti Std B" panose="020B0700000000000000" pitchFamily="34" charset="-128"/>
                <a:ea typeface="Adobe Fan Heiti Std B" panose="020B0700000000000000" pitchFamily="34" charset="-128"/>
              </a:rPr>
              <a:t>TT View</a:t>
            </a:r>
            <a:endParaRPr lang="en-IN" sz="3200" dirty="0">
              <a:solidFill>
                <a:schemeClr val="accent5">
                  <a:lumMod val="40000"/>
                  <a:lumOff val="60000"/>
                </a:schemeClr>
              </a:solidFill>
              <a:latin typeface="Adobe Fan Heiti Std B" panose="020B0700000000000000" pitchFamily="34" charset="-128"/>
              <a:ea typeface="Adobe Fan Heiti Std B" panose="020B0700000000000000" pitchFamily="34" charset="-128"/>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7" name="Picture 6">
            <a:extLst>
              <a:ext uri="{FF2B5EF4-FFF2-40B4-BE49-F238E27FC236}">
                <a16:creationId xmlns:a16="http://schemas.microsoft.com/office/drawing/2014/main" id="{D55BD8DF-5AD9-4139-A48E-95529F969653}"/>
              </a:ext>
            </a:extLst>
          </p:cNvPr>
          <p:cNvPicPr>
            <a:picLocks noChangeAspect="1"/>
          </p:cNvPicPr>
          <p:nvPr/>
        </p:nvPicPr>
        <p:blipFill>
          <a:blip r:embed="rId3"/>
          <a:stretch>
            <a:fillRect/>
          </a:stretch>
        </p:blipFill>
        <p:spPr>
          <a:xfrm>
            <a:off x="0" y="0"/>
            <a:ext cx="9144000" cy="5143500"/>
          </a:xfrm>
          <a:prstGeom prst="rect">
            <a:avLst/>
          </a:prstGeom>
        </p:spPr>
      </p:pic>
      <p:pic>
        <p:nvPicPr>
          <p:cNvPr id="2050" name="Picture 2" descr="What is VIT (Vellore Institute of Technology) like? Is it really good? -  Quora">
            <a:extLst>
              <a:ext uri="{FF2B5EF4-FFF2-40B4-BE49-F238E27FC236}">
                <a16:creationId xmlns:a16="http://schemas.microsoft.com/office/drawing/2014/main" id="{BAE27327-B256-4615-91E0-1DD606EF15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787" y="151200"/>
            <a:ext cx="2609850" cy="1752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1C72542-CCC4-404F-B8DD-3FBAB891EA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1613" y="151200"/>
            <a:ext cx="2846387" cy="48528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an someone share photos of the VIT Chennai campus (not the ones available  on the net)? - Quora">
            <a:extLst>
              <a:ext uri="{FF2B5EF4-FFF2-40B4-BE49-F238E27FC236}">
                <a16:creationId xmlns:a16="http://schemas.microsoft.com/office/drawing/2014/main" id="{B108135B-6DB6-45DC-BC83-515F4F08BA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0963" y="3403800"/>
            <a:ext cx="2847975" cy="1600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AC76507-D92A-4AFC-9630-AD8AE0F92908}"/>
              </a:ext>
            </a:extLst>
          </p:cNvPr>
          <p:cNvSpPr txBox="1"/>
          <p:nvPr/>
        </p:nvSpPr>
        <p:spPr>
          <a:xfrm>
            <a:off x="388800" y="2886067"/>
            <a:ext cx="3299133" cy="1569660"/>
          </a:xfrm>
          <a:prstGeom prst="rect">
            <a:avLst/>
          </a:prstGeom>
          <a:noFill/>
        </p:spPr>
        <p:txBody>
          <a:bodyPr wrap="square" rtlCol="0">
            <a:spAutoFit/>
          </a:bodyPr>
          <a:lstStyle/>
          <a:p>
            <a:r>
              <a:rPr lang="en-US" sz="4800" dirty="0">
                <a:solidFill>
                  <a:schemeClr val="accent5">
                    <a:lumMod val="40000"/>
                    <a:lumOff val="60000"/>
                  </a:schemeClr>
                </a:solidFill>
                <a:latin typeface="Adobe Fan Heiti Std B" panose="020B0700000000000000" pitchFamily="34" charset="-128"/>
                <a:ea typeface="Adobe Fan Heiti Std B" panose="020B0700000000000000" pitchFamily="34" charset="-128"/>
              </a:rPr>
              <a:t>Walking paths</a:t>
            </a:r>
            <a:endParaRPr lang="en-IN" sz="4800" dirty="0">
              <a:solidFill>
                <a:schemeClr val="accent5">
                  <a:lumMod val="40000"/>
                  <a:lumOff val="60000"/>
                </a:schemeClr>
              </a:solidFill>
              <a:latin typeface="Adobe Fan Heiti Std B" panose="020B0700000000000000" pitchFamily="34" charset="-128"/>
              <a:ea typeface="Adobe Fan Heiti Std B" panose="020B0700000000000000" pitchFamily="34" charset="-128"/>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5" name="Picture 14">
            <a:extLst>
              <a:ext uri="{FF2B5EF4-FFF2-40B4-BE49-F238E27FC236}">
                <a16:creationId xmlns:a16="http://schemas.microsoft.com/office/drawing/2014/main" id="{27B07D8C-97D9-47E0-9F7E-86002611B335}"/>
              </a:ext>
            </a:extLst>
          </p:cNvPr>
          <p:cNvPicPr>
            <a:picLocks noChangeAspect="1"/>
          </p:cNvPicPr>
          <p:nvPr/>
        </p:nvPicPr>
        <p:blipFill>
          <a:blip r:embed="rId5"/>
          <a:stretch>
            <a:fillRect/>
          </a:stretch>
        </p:blipFill>
        <p:spPr>
          <a:xfrm>
            <a:off x="0" y="0"/>
            <a:ext cx="9144000" cy="5143500"/>
          </a:xfrm>
          <a:prstGeom prst="rect">
            <a:avLst/>
          </a:prstGeom>
        </p:spPr>
      </p:pic>
      <p:pic>
        <p:nvPicPr>
          <p:cNvPr id="2" name="come on">
            <a:hlinkClick r:id="" action="ppaction://media"/>
            <a:extLst>
              <a:ext uri="{FF2B5EF4-FFF2-40B4-BE49-F238E27FC236}">
                <a16:creationId xmlns:a16="http://schemas.microsoft.com/office/drawing/2014/main" id="{D0BF455D-6B75-430A-8E7C-72E9E69AD52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965723" y="1546737"/>
            <a:ext cx="2686050" cy="2686050"/>
          </a:xfrm>
          <a:prstGeom prst="rect">
            <a:avLst/>
          </a:prstGeom>
        </p:spPr>
      </p:pic>
      <p:sp>
        <p:nvSpPr>
          <p:cNvPr id="4" name="TextBox 3">
            <a:extLst>
              <a:ext uri="{FF2B5EF4-FFF2-40B4-BE49-F238E27FC236}">
                <a16:creationId xmlns:a16="http://schemas.microsoft.com/office/drawing/2014/main" id="{B76C6D0C-2681-4406-B5FC-5FCB262A9A58}"/>
              </a:ext>
            </a:extLst>
          </p:cNvPr>
          <p:cNvSpPr txBox="1"/>
          <p:nvPr/>
        </p:nvSpPr>
        <p:spPr>
          <a:xfrm>
            <a:off x="546497" y="4425255"/>
            <a:ext cx="4879180" cy="307777"/>
          </a:xfrm>
          <a:prstGeom prst="rect">
            <a:avLst/>
          </a:prstGeom>
          <a:noFill/>
        </p:spPr>
        <p:txBody>
          <a:bodyPr wrap="square">
            <a:spAutoFit/>
          </a:bodyPr>
          <a:lstStyle/>
          <a:p>
            <a:r>
              <a:rPr lang="en-IN" dirty="0">
                <a:solidFill>
                  <a:schemeClr val="tx2"/>
                </a:solidFill>
              </a:rPr>
              <a:t>https://campustour.vit.ac.in/tour.html</a:t>
            </a:r>
          </a:p>
        </p:txBody>
      </p:sp>
      <p:sp>
        <p:nvSpPr>
          <p:cNvPr id="5" name="TextBox 4">
            <a:extLst>
              <a:ext uri="{FF2B5EF4-FFF2-40B4-BE49-F238E27FC236}">
                <a16:creationId xmlns:a16="http://schemas.microsoft.com/office/drawing/2014/main" id="{B50C0DCB-D5CE-4398-9D00-BD33C21A9A29}"/>
              </a:ext>
            </a:extLst>
          </p:cNvPr>
          <p:cNvSpPr txBox="1"/>
          <p:nvPr/>
        </p:nvSpPr>
        <p:spPr>
          <a:xfrm>
            <a:off x="1151422" y="674641"/>
            <a:ext cx="7363927" cy="707886"/>
          </a:xfrm>
          <a:prstGeom prst="rect">
            <a:avLst/>
          </a:prstGeom>
          <a:noFill/>
        </p:spPr>
        <p:txBody>
          <a:bodyPr wrap="square" rtlCol="0">
            <a:spAutoFit/>
          </a:bodyPr>
          <a:lstStyle/>
          <a:p>
            <a:r>
              <a:rPr lang="en-US" sz="2000" dirty="0">
                <a:solidFill>
                  <a:schemeClr val="accent5">
                    <a:lumMod val="40000"/>
                    <a:lumOff val="60000"/>
                  </a:schemeClr>
                </a:solidFill>
                <a:latin typeface="Adobe Fan Heiti Std B" panose="020B0700000000000000" pitchFamily="34" charset="-128"/>
                <a:ea typeface="Adobe Fan Heiti Std B" panose="020B0700000000000000" pitchFamily="34" charset="-128"/>
              </a:rPr>
              <a:t>Fun task : You can turn your camera on and answer the following questions.</a:t>
            </a:r>
            <a:endParaRPr lang="en-IN" sz="2000" dirty="0">
              <a:solidFill>
                <a:schemeClr val="accent5">
                  <a:lumMod val="40000"/>
                  <a:lumOff val="60000"/>
                </a:schemeClr>
              </a:solidFill>
              <a:latin typeface="Adobe Fan Heiti Std B" panose="020B0700000000000000" pitchFamily="34" charset="-128"/>
              <a:ea typeface="Adobe Fan Heiti Std B" panose="020B0700000000000000" pitchFamily="34" charset="-128"/>
            </a:endParaRPr>
          </a:p>
        </p:txBody>
      </p:sp>
      <p:sp>
        <p:nvSpPr>
          <p:cNvPr id="6" name="TextBox 5">
            <a:extLst>
              <a:ext uri="{FF2B5EF4-FFF2-40B4-BE49-F238E27FC236}">
                <a16:creationId xmlns:a16="http://schemas.microsoft.com/office/drawing/2014/main" id="{CDA60244-7F2A-4181-A8F1-CD660231B7DD}"/>
              </a:ext>
            </a:extLst>
          </p:cNvPr>
          <p:cNvSpPr txBox="1"/>
          <p:nvPr/>
        </p:nvSpPr>
        <p:spPr>
          <a:xfrm>
            <a:off x="1287846" y="1526554"/>
            <a:ext cx="7363927" cy="369332"/>
          </a:xfrm>
          <a:prstGeom prst="rect">
            <a:avLst/>
          </a:prstGeom>
          <a:noFill/>
        </p:spPr>
        <p:txBody>
          <a:bodyPr wrap="square" rtlCol="0">
            <a:spAutoFit/>
          </a:bodyPr>
          <a:lstStyle/>
          <a:p>
            <a:r>
              <a:rPr lang="en-US" sz="1800" dirty="0">
                <a:solidFill>
                  <a:schemeClr val="tx2"/>
                </a:solidFill>
                <a:latin typeface="Adobe Fan Heiti Std B" panose="020B0700000000000000" pitchFamily="34" charset="-128"/>
                <a:ea typeface="Adobe Fan Heiti Std B" panose="020B0700000000000000" pitchFamily="34" charset="-128"/>
              </a:rPr>
              <a:t>Introduce yourself</a:t>
            </a:r>
            <a:endParaRPr lang="en-IN" sz="1800" dirty="0">
              <a:solidFill>
                <a:schemeClr val="tx2"/>
              </a:solidFill>
              <a:latin typeface="Adobe Fan Heiti Std B" panose="020B0700000000000000" pitchFamily="34" charset="-128"/>
              <a:ea typeface="Adobe Fan Heiti Std B" panose="020B0700000000000000" pitchFamily="34" charset="-128"/>
            </a:endParaRPr>
          </a:p>
        </p:txBody>
      </p:sp>
      <p:sp>
        <p:nvSpPr>
          <p:cNvPr id="7" name="TextBox 6">
            <a:extLst>
              <a:ext uri="{FF2B5EF4-FFF2-40B4-BE49-F238E27FC236}">
                <a16:creationId xmlns:a16="http://schemas.microsoft.com/office/drawing/2014/main" id="{2CCAB60A-D0F9-4F3E-99AE-BC827A6A62FC}"/>
              </a:ext>
            </a:extLst>
          </p:cNvPr>
          <p:cNvSpPr txBox="1"/>
          <p:nvPr/>
        </p:nvSpPr>
        <p:spPr>
          <a:xfrm>
            <a:off x="1287845" y="2023344"/>
            <a:ext cx="7363927" cy="400110"/>
          </a:xfrm>
          <a:prstGeom prst="rect">
            <a:avLst/>
          </a:prstGeom>
          <a:noFill/>
        </p:spPr>
        <p:txBody>
          <a:bodyPr wrap="square" rtlCol="0">
            <a:spAutoFit/>
          </a:bodyPr>
          <a:lstStyle/>
          <a:p>
            <a:r>
              <a:rPr lang="en-US" sz="1800" dirty="0">
                <a:solidFill>
                  <a:schemeClr val="tx2"/>
                </a:solidFill>
                <a:latin typeface="Adobe Fan Heiti Std B" panose="020B0700000000000000" pitchFamily="34" charset="-128"/>
                <a:ea typeface="Adobe Fan Heiti Std B" panose="020B0700000000000000" pitchFamily="34" charset="-128"/>
              </a:rPr>
              <a:t>Where</a:t>
            </a:r>
            <a:r>
              <a:rPr lang="en-US" sz="2000" dirty="0">
                <a:solidFill>
                  <a:schemeClr val="tx2"/>
                </a:solidFill>
                <a:latin typeface="Adobe Fan Heiti Std B" panose="020B0700000000000000" pitchFamily="34" charset="-128"/>
                <a:ea typeface="Adobe Fan Heiti Std B" panose="020B0700000000000000" pitchFamily="34" charset="-128"/>
              </a:rPr>
              <a:t> are you from?</a:t>
            </a:r>
            <a:endParaRPr lang="en-IN" sz="2000" dirty="0">
              <a:solidFill>
                <a:schemeClr val="tx2"/>
              </a:solidFill>
              <a:latin typeface="Adobe Fan Heiti Std B" panose="020B0700000000000000" pitchFamily="34" charset="-128"/>
              <a:ea typeface="Adobe Fan Heiti Std B" panose="020B0700000000000000" pitchFamily="34" charset="-128"/>
            </a:endParaRPr>
          </a:p>
        </p:txBody>
      </p:sp>
      <p:sp>
        <p:nvSpPr>
          <p:cNvPr id="8" name="TextBox 7">
            <a:extLst>
              <a:ext uri="{FF2B5EF4-FFF2-40B4-BE49-F238E27FC236}">
                <a16:creationId xmlns:a16="http://schemas.microsoft.com/office/drawing/2014/main" id="{AEC58CC3-C9EA-41DB-A582-8075880B0822}"/>
              </a:ext>
            </a:extLst>
          </p:cNvPr>
          <p:cNvSpPr txBox="1"/>
          <p:nvPr/>
        </p:nvSpPr>
        <p:spPr>
          <a:xfrm>
            <a:off x="1287844" y="2545639"/>
            <a:ext cx="7363927" cy="369332"/>
          </a:xfrm>
          <a:prstGeom prst="rect">
            <a:avLst/>
          </a:prstGeom>
          <a:noFill/>
        </p:spPr>
        <p:txBody>
          <a:bodyPr wrap="square" rtlCol="0">
            <a:spAutoFit/>
          </a:bodyPr>
          <a:lstStyle/>
          <a:p>
            <a:r>
              <a:rPr lang="en-US" sz="1800" dirty="0">
                <a:solidFill>
                  <a:schemeClr val="tx2"/>
                </a:solidFill>
                <a:latin typeface="Adobe Fan Heiti Std B" panose="020B0700000000000000" pitchFamily="34" charset="-128"/>
                <a:ea typeface="Adobe Fan Heiti Std B" panose="020B0700000000000000" pitchFamily="34" charset="-128"/>
              </a:rPr>
              <a:t>What is your stream?</a:t>
            </a:r>
            <a:endParaRPr lang="en-IN" sz="1800" dirty="0">
              <a:solidFill>
                <a:schemeClr val="tx2"/>
              </a:solidFill>
              <a:latin typeface="Adobe Fan Heiti Std B" panose="020B0700000000000000" pitchFamily="34" charset="-128"/>
              <a:ea typeface="Adobe Fan Heiti Std B" panose="020B0700000000000000" pitchFamily="34" charset="-128"/>
            </a:endParaRPr>
          </a:p>
        </p:txBody>
      </p:sp>
      <p:sp>
        <p:nvSpPr>
          <p:cNvPr id="9" name="TextBox 8">
            <a:extLst>
              <a:ext uri="{FF2B5EF4-FFF2-40B4-BE49-F238E27FC236}">
                <a16:creationId xmlns:a16="http://schemas.microsoft.com/office/drawing/2014/main" id="{09F6B5E9-777F-49B9-A774-59BCFA193059}"/>
              </a:ext>
            </a:extLst>
          </p:cNvPr>
          <p:cNvSpPr txBox="1"/>
          <p:nvPr/>
        </p:nvSpPr>
        <p:spPr>
          <a:xfrm>
            <a:off x="1287844" y="3064330"/>
            <a:ext cx="3749192" cy="707886"/>
          </a:xfrm>
          <a:prstGeom prst="rect">
            <a:avLst/>
          </a:prstGeom>
          <a:noFill/>
        </p:spPr>
        <p:txBody>
          <a:bodyPr wrap="square" rtlCol="0">
            <a:spAutoFit/>
          </a:bodyPr>
          <a:lstStyle/>
          <a:p>
            <a:r>
              <a:rPr lang="en-US" sz="1800" dirty="0">
                <a:solidFill>
                  <a:schemeClr val="tx2"/>
                </a:solidFill>
                <a:latin typeface="Adobe Fan Heiti Std B" panose="020B0700000000000000" pitchFamily="34" charset="-128"/>
                <a:ea typeface="Adobe Fan Heiti Std B" panose="020B0700000000000000" pitchFamily="34" charset="-128"/>
              </a:rPr>
              <a:t>Interested</a:t>
            </a:r>
            <a:r>
              <a:rPr lang="en-US" sz="2000" dirty="0">
                <a:solidFill>
                  <a:schemeClr val="tx2"/>
                </a:solidFill>
                <a:latin typeface="Adobe Fan Heiti Std B" panose="020B0700000000000000" pitchFamily="34" charset="-128"/>
                <a:ea typeface="Adobe Fan Heiti Std B" panose="020B0700000000000000" pitchFamily="34" charset="-128"/>
              </a:rPr>
              <a:t> in which domain of engineering?</a:t>
            </a:r>
            <a:endParaRPr lang="en-IN" sz="2000" dirty="0">
              <a:solidFill>
                <a:schemeClr val="tx2"/>
              </a:solidFill>
              <a:latin typeface="Adobe Fan Heiti Std B" panose="020B0700000000000000" pitchFamily="34" charset="-128"/>
              <a:ea typeface="Adobe Fan Heiti Std B" panose="020B0700000000000000" pitchFamily="34" charset="-128"/>
            </a:endParaRPr>
          </a:p>
        </p:txBody>
      </p:sp>
      <p:sp>
        <p:nvSpPr>
          <p:cNvPr id="10" name="Oval 9">
            <a:extLst>
              <a:ext uri="{FF2B5EF4-FFF2-40B4-BE49-F238E27FC236}">
                <a16:creationId xmlns:a16="http://schemas.microsoft.com/office/drawing/2014/main" id="{0101CDF6-C579-445C-AD96-FDB655195E7A}"/>
              </a:ext>
            </a:extLst>
          </p:cNvPr>
          <p:cNvSpPr/>
          <p:nvPr/>
        </p:nvSpPr>
        <p:spPr>
          <a:xfrm>
            <a:off x="1177231" y="1641518"/>
            <a:ext cx="110613" cy="110613"/>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881B0CAE-ED85-4717-AC1A-CC2C345BA31D}"/>
              </a:ext>
            </a:extLst>
          </p:cNvPr>
          <p:cNvSpPr/>
          <p:nvPr/>
        </p:nvSpPr>
        <p:spPr>
          <a:xfrm>
            <a:off x="1177230" y="2198575"/>
            <a:ext cx="110613" cy="110613"/>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0A995D1F-6D94-4F72-95DB-AB5E58BF633E}"/>
              </a:ext>
            </a:extLst>
          </p:cNvPr>
          <p:cNvSpPr/>
          <p:nvPr/>
        </p:nvSpPr>
        <p:spPr>
          <a:xfrm>
            <a:off x="1177229" y="2755632"/>
            <a:ext cx="110613" cy="110613"/>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6ECF9617-153E-47B9-B6A3-F227A2AB0367}"/>
              </a:ext>
            </a:extLst>
          </p:cNvPr>
          <p:cNvSpPr/>
          <p:nvPr/>
        </p:nvSpPr>
        <p:spPr>
          <a:xfrm>
            <a:off x="1177228" y="3312689"/>
            <a:ext cx="110613" cy="110613"/>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5" name="Picture 4">
            <a:extLst>
              <a:ext uri="{FF2B5EF4-FFF2-40B4-BE49-F238E27FC236}">
                <a16:creationId xmlns:a16="http://schemas.microsoft.com/office/drawing/2014/main" id="{9D2E7759-2F85-49D9-BA8B-677592A1139A}"/>
              </a:ext>
            </a:extLst>
          </p:cNvPr>
          <p:cNvPicPr>
            <a:picLocks noChangeAspect="1"/>
          </p:cNvPicPr>
          <p:nvPr/>
        </p:nvPicPr>
        <p:blipFill>
          <a:blip r:embed="rId3"/>
          <a:stretch>
            <a:fillRect/>
          </a:stretch>
        </p:blipFill>
        <p:spPr>
          <a:xfrm>
            <a:off x="0" y="0"/>
            <a:ext cx="9144000" cy="5143500"/>
          </a:xfrm>
          <a:prstGeom prst="rect">
            <a:avLst/>
          </a:prstGeom>
        </p:spPr>
      </p:pic>
      <p:pic>
        <p:nvPicPr>
          <p:cNvPr id="112" name="Google Shape;112;p27"/>
          <p:cNvPicPr preferRelativeResize="0"/>
          <p:nvPr/>
        </p:nvPicPr>
        <p:blipFill>
          <a:blip r:embed="rId4">
            <a:alphaModFix/>
          </a:blip>
          <a:stretch>
            <a:fillRect/>
          </a:stretch>
        </p:blipFill>
        <p:spPr>
          <a:xfrm>
            <a:off x="591525" y="1666932"/>
            <a:ext cx="7960950" cy="2169262"/>
          </a:xfrm>
          <a:prstGeom prst="rect">
            <a:avLst/>
          </a:prstGeom>
          <a:noFill/>
          <a:ln>
            <a:noFill/>
          </a:ln>
        </p:spPr>
      </p:pic>
      <p:sp>
        <p:nvSpPr>
          <p:cNvPr id="3" name="TextBox 2">
            <a:extLst>
              <a:ext uri="{FF2B5EF4-FFF2-40B4-BE49-F238E27FC236}">
                <a16:creationId xmlns:a16="http://schemas.microsoft.com/office/drawing/2014/main" id="{C537D7E8-FB8B-493C-A25F-F175EDC4FF0C}"/>
              </a:ext>
            </a:extLst>
          </p:cNvPr>
          <p:cNvSpPr txBox="1"/>
          <p:nvPr/>
        </p:nvSpPr>
        <p:spPr>
          <a:xfrm>
            <a:off x="1512421" y="671504"/>
            <a:ext cx="6119157" cy="830997"/>
          </a:xfrm>
          <a:prstGeom prst="rect">
            <a:avLst/>
          </a:prstGeom>
          <a:noFill/>
        </p:spPr>
        <p:txBody>
          <a:bodyPr wrap="square" rtlCol="0">
            <a:spAutoFit/>
          </a:bodyPr>
          <a:lstStyle/>
          <a:p>
            <a:r>
              <a:rPr lang="en-US" sz="4800" dirty="0">
                <a:solidFill>
                  <a:schemeClr val="accent5">
                    <a:lumMod val="40000"/>
                    <a:lumOff val="60000"/>
                  </a:schemeClr>
                </a:solidFill>
                <a:latin typeface="Adobe Fan Heiti Std B" panose="020B0700000000000000" pitchFamily="34" charset="-128"/>
                <a:ea typeface="Adobe Fan Heiti Std B" panose="020B0700000000000000" pitchFamily="34" charset="-128"/>
              </a:rPr>
              <a:t>Clubs and chapters</a:t>
            </a:r>
            <a:endParaRPr lang="en-IN" sz="4800" dirty="0">
              <a:solidFill>
                <a:schemeClr val="accent5">
                  <a:lumMod val="40000"/>
                  <a:lumOff val="60000"/>
                </a:schemeClr>
              </a:solidFill>
              <a:latin typeface="Adobe Fan Heiti Std B" panose="020B0700000000000000" pitchFamily="34" charset="-128"/>
              <a:ea typeface="Adobe Fan Heiti Std B" panose="020B0700000000000000" pitchFamily="34" charset="-128"/>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6" name="Picture 5">
            <a:extLst>
              <a:ext uri="{FF2B5EF4-FFF2-40B4-BE49-F238E27FC236}">
                <a16:creationId xmlns:a16="http://schemas.microsoft.com/office/drawing/2014/main" id="{7443BB78-CF71-4D00-AF47-96C8E9EF9C48}"/>
              </a:ext>
            </a:extLst>
          </p:cNvPr>
          <p:cNvPicPr>
            <a:picLocks noChangeAspect="1"/>
          </p:cNvPicPr>
          <p:nvPr/>
        </p:nvPicPr>
        <p:blipFill>
          <a:blip r:embed="rId7"/>
          <a:stretch>
            <a:fillRect/>
          </a:stretch>
        </p:blipFill>
        <p:spPr>
          <a:xfrm>
            <a:off x="0" y="0"/>
            <a:ext cx="9144000" cy="5143500"/>
          </a:xfrm>
          <a:prstGeom prst="rect">
            <a:avLst/>
          </a:prstGeom>
        </p:spPr>
      </p:pic>
      <p:pic>
        <p:nvPicPr>
          <p:cNvPr id="2" name="hello-1">
            <a:hlinkClick r:id="" action="ppaction://media"/>
            <a:extLst>
              <a:ext uri="{FF2B5EF4-FFF2-40B4-BE49-F238E27FC236}">
                <a16:creationId xmlns:a16="http://schemas.microsoft.com/office/drawing/2014/main" id="{77642846-B67F-4233-89B1-3950E8ED5DC9}"/>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3954947" y="1000125"/>
            <a:ext cx="4049461" cy="3026028"/>
          </a:xfrm>
          <a:prstGeom prst="rect">
            <a:avLst/>
          </a:prstGeom>
        </p:spPr>
      </p:pic>
      <p:pic>
        <p:nvPicPr>
          <p:cNvPr id="3" name="hello-2">
            <a:hlinkClick r:id="" action="ppaction://media"/>
            <a:extLst>
              <a:ext uri="{FF2B5EF4-FFF2-40B4-BE49-F238E27FC236}">
                <a16:creationId xmlns:a16="http://schemas.microsoft.com/office/drawing/2014/main" id="{4762198F-958F-4C09-8ADA-9FFFD50548B7}"/>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492918" y="897192"/>
            <a:ext cx="3300413" cy="330041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0" fill="hold"/>
                                        <p:tgtEl>
                                          <p:spTgt spid="2"/>
                                        </p:tgtEl>
                                      </p:cBhvr>
                                    </p:cmd>
                                  </p:childTnLst>
                                </p:cTn>
                              </p:par>
                            </p:childTnLst>
                          </p:cTn>
                        </p:par>
                        <p:par>
                          <p:cTn id="7" fill="hold">
                            <p:stCondLst>
                              <p:cond delay="640"/>
                            </p:stCondLst>
                            <p:childTnLst>
                              <p:par>
                                <p:cTn id="8" presetID="1" presetClass="mediacall" presetSubtype="0" fill="hold" nodeType="afterEffect">
                                  <p:stCondLst>
                                    <p:cond delay="0"/>
                                  </p:stCondLst>
                                  <p:childTnLst>
                                    <p:cmd type="call" cmd="playFrom(0.0)">
                                      <p:cBhvr>
                                        <p:cTn id="9" dur="20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repeatCount="indefinite" fill="hold" display="0">
                  <p:stCondLst>
                    <p:cond delay="indefinite"/>
                  </p:stCondLst>
                </p:cTn>
                <p:tgtEl>
                  <p:spTgt spid="2"/>
                </p:tgtEl>
              </p:cMediaNode>
            </p:video>
            <p:seq concurrent="1" nextAc="seek">
              <p:cTn id="11" restart="whenNotActive" fill="hold" evtFilter="cancelBubble" nodeType="interactiveSeq">
                <p:stCondLst>
                  <p:cond evt="onClick" delay="0">
                    <p:tgtEl>
                      <p:spTgt spid="2"/>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2"/>
                                        </p:tgtEl>
                                      </p:cBhvr>
                                    </p:cmd>
                                  </p:childTnLst>
                                </p:cTn>
                              </p:par>
                            </p:childTnLst>
                          </p:cTn>
                        </p:par>
                      </p:childTnLst>
                    </p:cTn>
                  </p:par>
                </p:childTnLst>
              </p:cTn>
              <p:nextCondLst>
                <p:cond evt="onClick" delay="0">
                  <p:tgtEl>
                    <p:spTgt spid="2"/>
                  </p:tgtEl>
                </p:cond>
              </p:nextCondLst>
            </p:seq>
            <p:video>
              <p:cMediaNode vol="80000">
                <p:cTn id="16" repeatCount="indefinite" fill="hold" display="0">
                  <p:stCondLst>
                    <p:cond delay="indefinite"/>
                  </p:stCondLst>
                </p:cTn>
                <p:tgtEl>
                  <p:spTgt spid="3"/>
                </p:tgtEl>
              </p:cMediaNode>
            </p:video>
            <p:seq concurrent="1" nextAc="seek">
              <p:cTn id="17" restart="whenNotActive" fill="hold" evtFilter="cancelBubble" nodeType="interactiveSeq">
                <p:stCondLst>
                  <p:cond evt="onClick" delay="0">
                    <p:tgtEl>
                      <p:spTgt spid="3"/>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6" name="Picture 5">
            <a:extLst>
              <a:ext uri="{FF2B5EF4-FFF2-40B4-BE49-F238E27FC236}">
                <a16:creationId xmlns:a16="http://schemas.microsoft.com/office/drawing/2014/main" id="{72817166-E9E8-450D-AD75-46EE3FC7453E}"/>
              </a:ext>
            </a:extLst>
          </p:cNvPr>
          <p:cNvPicPr>
            <a:picLocks noChangeAspect="1"/>
          </p:cNvPicPr>
          <p:nvPr/>
        </p:nvPicPr>
        <p:blipFill>
          <a:blip r:embed="rId5"/>
          <a:stretch>
            <a:fillRect/>
          </a:stretch>
        </p:blipFill>
        <p:spPr>
          <a:xfrm>
            <a:off x="0" y="0"/>
            <a:ext cx="9144000" cy="5143500"/>
          </a:xfrm>
          <a:prstGeom prst="rect">
            <a:avLst/>
          </a:prstGeom>
        </p:spPr>
      </p:pic>
      <p:pic>
        <p:nvPicPr>
          <p:cNvPr id="3" name="happy for placements">
            <a:hlinkClick r:id="" action="ppaction://media"/>
            <a:extLst>
              <a:ext uri="{FF2B5EF4-FFF2-40B4-BE49-F238E27FC236}">
                <a16:creationId xmlns:a16="http://schemas.microsoft.com/office/drawing/2014/main" id="{345DBE73-5431-4A1C-B2DF-EEDEA0F576D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569768" y="1555929"/>
            <a:ext cx="4004464" cy="2975538"/>
          </a:xfrm>
          <a:prstGeom prst="rect">
            <a:avLst/>
          </a:prstGeom>
        </p:spPr>
      </p:pic>
      <p:sp>
        <p:nvSpPr>
          <p:cNvPr id="4" name="TextBox 3">
            <a:extLst>
              <a:ext uri="{FF2B5EF4-FFF2-40B4-BE49-F238E27FC236}">
                <a16:creationId xmlns:a16="http://schemas.microsoft.com/office/drawing/2014/main" id="{CFB2D66C-7D18-4F8A-BA19-8714F50BA064}"/>
              </a:ext>
            </a:extLst>
          </p:cNvPr>
          <p:cNvSpPr txBox="1"/>
          <p:nvPr/>
        </p:nvSpPr>
        <p:spPr>
          <a:xfrm>
            <a:off x="1050131" y="612033"/>
            <a:ext cx="7922419" cy="830997"/>
          </a:xfrm>
          <a:prstGeom prst="rect">
            <a:avLst/>
          </a:prstGeom>
          <a:noFill/>
        </p:spPr>
        <p:txBody>
          <a:bodyPr wrap="square" rtlCol="0">
            <a:spAutoFit/>
          </a:bodyPr>
          <a:lstStyle/>
          <a:p>
            <a:r>
              <a:rPr lang="en-US" sz="4800" dirty="0">
                <a:solidFill>
                  <a:schemeClr val="accent5">
                    <a:lumMod val="40000"/>
                    <a:lumOff val="60000"/>
                  </a:schemeClr>
                </a:solidFill>
                <a:latin typeface="Adobe Fan Heiti Std B" panose="020B0700000000000000" pitchFamily="34" charset="-128"/>
                <a:ea typeface="Adobe Fan Heiti Std B" panose="020B0700000000000000" pitchFamily="34" charset="-128"/>
              </a:rPr>
              <a:t>Which one should I join?</a:t>
            </a:r>
            <a:endParaRPr lang="en-IN" sz="4800" dirty="0">
              <a:solidFill>
                <a:schemeClr val="accent5">
                  <a:lumMod val="40000"/>
                  <a:lumOff val="60000"/>
                </a:schemeClr>
              </a:solidFill>
              <a:latin typeface="Adobe Fan Heiti Std B" panose="020B0700000000000000" pitchFamily="34" charset="-128"/>
              <a:ea typeface="Adobe Fan Heiti Std B" panose="020B0700000000000000"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5" name="Picture 4">
            <a:extLst>
              <a:ext uri="{FF2B5EF4-FFF2-40B4-BE49-F238E27FC236}">
                <a16:creationId xmlns:a16="http://schemas.microsoft.com/office/drawing/2014/main" id="{6A40D17E-7DCB-454B-B309-554E99B22F76}"/>
              </a:ext>
            </a:extLst>
          </p:cNvPr>
          <p:cNvPicPr>
            <a:picLocks noChangeAspect="1"/>
          </p:cNvPicPr>
          <p:nvPr/>
        </p:nvPicPr>
        <p:blipFill>
          <a:blip r:embed="rId3"/>
          <a:stretch>
            <a:fillRect/>
          </a:stretch>
        </p:blipFill>
        <p:spPr>
          <a:xfrm>
            <a:off x="0" y="0"/>
            <a:ext cx="9144000" cy="5143500"/>
          </a:xfrm>
          <a:prstGeom prst="rect">
            <a:avLst/>
          </a:prstGeom>
        </p:spPr>
      </p:pic>
      <p:sp>
        <p:nvSpPr>
          <p:cNvPr id="3" name="TextBox 2">
            <a:extLst>
              <a:ext uri="{FF2B5EF4-FFF2-40B4-BE49-F238E27FC236}">
                <a16:creationId xmlns:a16="http://schemas.microsoft.com/office/drawing/2014/main" id="{FE1048FC-3CDC-495F-862B-F9B9EE78ADC5}"/>
              </a:ext>
            </a:extLst>
          </p:cNvPr>
          <p:cNvSpPr txBox="1"/>
          <p:nvPr/>
        </p:nvSpPr>
        <p:spPr>
          <a:xfrm>
            <a:off x="600075" y="333427"/>
            <a:ext cx="2736057" cy="523220"/>
          </a:xfrm>
          <a:prstGeom prst="rect">
            <a:avLst/>
          </a:prstGeom>
          <a:noFill/>
        </p:spPr>
        <p:txBody>
          <a:bodyPr wrap="square" rtlCol="0">
            <a:spAutoFit/>
          </a:bodyPr>
          <a:lstStyle/>
          <a:p>
            <a:r>
              <a:rPr lang="en-US" sz="2800" dirty="0">
                <a:solidFill>
                  <a:schemeClr val="accent5">
                    <a:lumMod val="40000"/>
                    <a:lumOff val="60000"/>
                  </a:schemeClr>
                </a:solidFill>
                <a:latin typeface="Adobe Fan Heiti Std B" panose="020B0700000000000000" pitchFamily="34" charset="-128"/>
                <a:ea typeface="Adobe Fan Heiti Std B" panose="020B0700000000000000" pitchFamily="34" charset="-128"/>
              </a:rPr>
              <a:t>ACHIEVEMENTS</a:t>
            </a:r>
            <a:endParaRPr lang="en-IN" sz="2800" dirty="0">
              <a:solidFill>
                <a:schemeClr val="accent5">
                  <a:lumMod val="40000"/>
                  <a:lumOff val="60000"/>
                </a:schemeClr>
              </a:solidFill>
              <a:latin typeface="Adobe Fan Heiti Std B" panose="020B0700000000000000" pitchFamily="34" charset="-128"/>
              <a:ea typeface="Adobe Fan Heiti Std B" panose="020B0700000000000000" pitchFamily="34" charset="-128"/>
            </a:endParaRPr>
          </a:p>
        </p:txBody>
      </p:sp>
      <p:pic>
        <p:nvPicPr>
          <p:cNvPr id="4" name="Picture 3">
            <a:extLst>
              <a:ext uri="{FF2B5EF4-FFF2-40B4-BE49-F238E27FC236}">
                <a16:creationId xmlns:a16="http://schemas.microsoft.com/office/drawing/2014/main" id="{0286FD69-169A-443C-ABD0-2708D7478E21}"/>
              </a:ext>
            </a:extLst>
          </p:cNvPr>
          <p:cNvPicPr>
            <a:picLocks noChangeAspect="1"/>
          </p:cNvPicPr>
          <p:nvPr/>
        </p:nvPicPr>
        <p:blipFill>
          <a:blip r:embed="rId4">
            <a:lum bright="70000" contrast="-70000"/>
          </a:blip>
          <a:stretch>
            <a:fillRect/>
          </a:stretch>
        </p:blipFill>
        <p:spPr>
          <a:xfrm>
            <a:off x="268278" y="878397"/>
            <a:ext cx="2911881" cy="958305"/>
          </a:xfrm>
          <a:prstGeom prst="rect">
            <a:avLst/>
          </a:prstGeom>
        </p:spPr>
      </p:pic>
      <p:pic>
        <p:nvPicPr>
          <p:cNvPr id="19" name="Picture 18">
            <a:extLst>
              <a:ext uri="{FF2B5EF4-FFF2-40B4-BE49-F238E27FC236}">
                <a16:creationId xmlns:a16="http://schemas.microsoft.com/office/drawing/2014/main" id="{154516CD-8C81-4D84-B66C-EEC72FC86C82}"/>
              </a:ext>
            </a:extLst>
          </p:cNvPr>
          <p:cNvPicPr>
            <a:picLocks noChangeAspect="1"/>
          </p:cNvPicPr>
          <p:nvPr/>
        </p:nvPicPr>
        <p:blipFill>
          <a:blip r:embed="rId5">
            <a:lum bright="70000" contrast="-70000"/>
          </a:blip>
          <a:stretch>
            <a:fillRect/>
          </a:stretch>
        </p:blipFill>
        <p:spPr>
          <a:xfrm>
            <a:off x="512162" y="2275520"/>
            <a:ext cx="2911881" cy="724553"/>
          </a:xfrm>
          <a:prstGeom prst="rect">
            <a:avLst/>
          </a:prstGeom>
        </p:spPr>
      </p:pic>
      <p:pic>
        <p:nvPicPr>
          <p:cNvPr id="21" name="Picture 20">
            <a:extLst>
              <a:ext uri="{FF2B5EF4-FFF2-40B4-BE49-F238E27FC236}">
                <a16:creationId xmlns:a16="http://schemas.microsoft.com/office/drawing/2014/main" id="{FC1C21AF-3C0B-4970-9FF9-83D6D815FF69}"/>
              </a:ext>
            </a:extLst>
          </p:cNvPr>
          <p:cNvPicPr>
            <a:picLocks noChangeAspect="1"/>
          </p:cNvPicPr>
          <p:nvPr/>
        </p:nvPicPr>
        <p:blipFill>
          <a:blip r:embed="rId6"/>
          <a:stretch>
            <a:fillRect/>
          </a:stretch>
        </p:blipFill>
        <p:spPr>
          <a:xfrm>
            <a:off x="3569105" y="718181"/>
            <a:ext cx="2514987" cy="1257494"/>
          </a:xfrm>
          <a:prstGeom prst="rect">
            <a:avLst/>
          </a:prstGeom>
        </p:spPr>
      </p:pic>
      <p:pic>
        <p:nvPicPr>
          <p:cNvPr id="22" name="Graphic 21">
            <a:extLst>
              <a:ext uri="{FF2B5EF4-FFF2-40B4-BE49-F238E27FC236}">
                <a16:creationId xmlns:a16="http://schemas.microsoft.com/office/drawing/2014/main" id="{E59DB493-636B-4DD9-944B-3147891F292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92320" y="1679368"/>
            <a:ext cx="1722497" cy="1722497"/>
          </a:xfrm>
          <a:prstGeom prst="rect">
            <a:avLst/>
          </a:prstGeom>
        </p:spPr>
      </p:pic>
      <p:pic>
        <p:nvPicPr>
          <p:cNvPr id="24" name="Picture 23">
            <a:extLst>
              <a:ext uri="{FF2B5EF4-FFF2-40B4-BE49-F238E27FC236}">
                <a16:creationId xmlns:a16="http://schemas.microsoft.com/office/drawing/2014/main" id="{D3C4F803-2BA8-41BE-A582-8C04BA8A8ABE}"/>
              </a:ext>
            </a:extLst>
          </p:cNvPr>
          <p:cNvPicPr>
            <a:picLocks noChangeAspect="1"/>
          </p:cNvPicPr>
          <p:nvPr/>
        </p:nvPicPr>
        <p:blipFill>
          <a:blip r:embed="rId9"/>
          <a:stretch>
            <a:fillRect/>
          </a:stretch>
        </p:blipFill>
        <p:spPr>
          <a:xfrm>
            <a:off x="5425325" y="1631262"/>
            <a:ext cx="1986809" cy="1986809"/>
          </a:xfrm>
          <a:prstGeom prst="rect">
            <a:avLst/>
          </a:prstGeom>
        </p:spPr>
      </p:pic>
      <p:pic>
        <p:nvPicPr>
          <p:cNvPr id="26" name="Graphic 25">
            <a:extLst>
              <a:ext uri="{FF2B5EF4-FFF2-40B4-BE49-F238E27FC236}">
                <a16:creationId xmlns:a16="http://schemas.microsoft.com/office/drawing/2014/main" id="{7E6A8989-1A5D-43A8-AB04-9627AED29B1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4190" y="3039271"/>
            <a:ext cx="2911881" cy="1941254"/>
          </a:xfrm>
          <a:prstGeom prst="rect">
            <a:avLst/>
          </a:prstGeom>
        </p:spPr>
      </p:pic>
      <p:pic>
        <p:nvPicPr>
          <p:cNvPr id="28" name="Picture 27">
            <a:extLst>
              <a:ext uri="{FF2B5EF4-FFF2-40B4-BE49-F238E27FC236}">
                <a16:creationId xmlns:a16="http://schemas.microsoft.com/office/drawing/2014/main" id="{9122431C-C4ED-4E3D-B640-B1499BF8A7BC}"/>
              </a:ext>
            </a:extLst>
          </p:cNvPr>
          <p:cNvPicPr>
            <a:picLocks noChangeAspect="1"/>
          </p:cNvPicPr>
          <p:nvPr/>
        </p:nvPicPr>
        <p:blipFill>
          <a:blip r:embed="rId12"/>
          <a:stretch>
            <a:fillRect/>
          </a:stretch>
        </p:blipFill>
        <p:spPr>
          <a:xfrm>
            <a:off x="2940260" y="3502951"/>
            <a:ext cx="1886338" cy="1258715"/>
          </a:xfrm>
          <a:prstGeom prst="rect">
            <a:avLst/>
          </a:prstGeom>
        </p:spPr>
      </p:pic>
      <p:pic>
        <p:nvPicPr>
          <p:cNvPr id="30" name="Graphic 29">
            <a:extLst>
              <a:ext uri="{FF2B5EF4-FFF2-40B4-BE49-F238E27FC236}">
                <a16:creationId xmlns:a16="http://schemas.microsoft.com/office/drawing/2014/main" id="{46FF7D91-B113-4F0F-87EA-CFE2DEBB32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561241" y="816870"/>
            <a:ext cx="2314481" cy="833213"/>
          </a:xfrm>
          <a:prstGeom prst="rect">
            <a:avLst/>
          </a:prstGeom>
        </p:spPr>
      </p:pic>
      <p:pic>
        <p:nvPicPr>
          <p:cNvPr id="31" name="Picture 30">
            <a:extLst>
              <a:ext uri="{FF2B5EF4-FFF2-40B4-BE49-F238E27FC236}">
                <a16:creationId xmlns:a16="http://schemas.microsoft.com/office/drawing/2014/main" id="{CF73FDD9-C317-4F3B-9EB3-712B8DA4D626}"/>
              </a:ext>
            </a:extLst>
          </p:cNvPr>
          <p:cNvPicPr>
            <a:picLocks noChangeAspect="1"/>
          </p:cNvPicPr>
          <p:nvPr/>
        </p:nvPicPr>
        <p:blipFill>
          <a:blip r:embed="rId15"/>
          <a:stretch>
            <a:fillRect/>
          </a:stretch>
        </p:blipFill>
        <p:spPr>
          <a:xfrm>
            <a:off x="5181558" y="3493418"/>
            <a:ext cx="2004756" cy="71058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87B3C3-08B9-49E0-98E8-36847614131C}"/>
              </a:ext>
            </a:extLst>
          </p:cNvPr>
          <p:cNvPicPr>
            <a:picLocks noChangeAspect="1"/>
          </p:cNvPicPr>
          <p:nvPr/>
        </p:nvPicPr>
        <p:blipFill>
          <a:blip r:embed="rId4"/>
          <a:stretch>
            <a:fillRect/>
          </a:stretch>
        </p:blipFill>
        <p:spPr>
          <a:xfrm>
            <a:off x="0" y="0"/>
            <a:ext cx="9144000" cy="5143500"/>
          </a:xfrm>
          <a:prstGeom prst="rect">
            <a:avLst/>
          </a:prstGeom>
        </p:spPr>
      </p:pic>
      <p:pic>
        <p:nvPicPr>
          <p:cNvPr id="2" name="happy for placements2">
            <a:hlinkClick r:id="" action="ppaction://media"/>
            <a:extLst>
              <a:ext uri="{FF2B5EF4-FFF2-40B4-BE49-F238E27FC236}">
                <a16:creationId xmlns:a16="http://schemas.microsoft.com/office/drawing/2014/main" id="{A73ED3C9-01BC-4EDC-86FA-EF93FFAD6A8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40393" y="1402761"/>
            <a:ext cx="4063214" cy="3166653"/>
          </a:xfrm>
          <a:prstGeom prst="rect">
            <a:avLst/>
          </a:prstGeom>
        </p:spPr>
      </p:pic>
      <p:sp>
        <p:nvSpPr>
          <p:cNvPr id="3" name="TextBox 2">
            <a:extLst>
              <a:ext uri="{FF2B5EF4-FFF2-40B4-BE49-F238E27FC236}">
                <a16:creationId xmlns:a16="http://schemas.microsoft.com/office/drawing/2014/main" id="{FA346F7F-9E39-4D28-864B-FDB45D08D845}"/>
              </a:ext>
            </a:extLst>
          </p:cNvPr>
          <p:cNvSpPr txBox="1"/>
          <p:nvPr/>
        </p:nvSpPr>
        <p:spPr>
          <a:xfrm>
            <a:off x="1057275" y="464336"/>
            <a:ext cx="7358062" cy="830997"/>
          </a:xfrm>
          <a:prstGeom prst="rect">
            <a:avLst/>
          </a:prstGeom>
          <a:noFill/>
        </p:spPr>
        <p:txBody>
          <a:bodyPr wrap="square" rtlCol="0">
            <a:spAutoFit/>
          </a:bodyPr>
          <a:lstStyle/>
          <a:p>
            <a:r>
              <a:rPr lang="en-US" sz="4800" dirty="0">
                <a:solidFill>
                  <a:schemeClr val="accent5">
                    <a:lumMod val="40000"/>
                    <a:lumOff val="60000"/>
                  </a:schemeClr>
                </a:solidFill>
                <a:latin typeface="Adobe Fan Heiti Std B" panose="020B0700000000000000" pitchFamily="34" charset="-128"/>
                <a:ea typeface="Adobe Fan Heiti Std B" panose="020B0700000000000000" pitchFamily="34" charset="-128"/>
              </a:rPr>
              <a:t>Placements confirmed??</a:t>
            </a:r>
            <a:endParaRPr lang="en-IN" sz="4800" dirty="0">
              <a:solidFill>
                <a:schemeClr val="accent5">
                  <a:lumMod val="40000"/>
                  <a:lumOff val="60000"/>
                </a:schemeClr>
              </a:solidFill>
              <a:latin typeface="Adobe Fan Heiti Std B" panose="020B0700000000000000" pitchFamily="34" charset="-128"/>
              <a:ea typeface="Adobe Fan Heiti Std B" panose="020B0700000000000000" pitchFamily="34" charset="-128"/>
            </a:endParaRPr>
          </a:p>
        </p:txBody>
      </p:sp>
    </p:spTree>
    <p:extLst>
      <p:ext uri="{BB962C8B-B14F-4D97-AF65-F5344CB8AC3E}">
        <p14:creationId xmlns:p14="http://schemas.microsoft.com/office/powerpoint/2010/main" val="3032023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A57209-0D52-48E7-B3EE-4CD523C110C1}"/>
              </a:ext>
            </a:extLst>
          </p:cNvPr>
          <p:cNvPicPr>
            <a:picLocks noChangeAspect="1"/>
          </p:cNvPicPr>
          <p:nvPr/>
        </p:nvPicPr>
        <p:blipFill>
          <a:blip r:embed="rId4"/>
          <a:stretch>
            <a:fillRect/>
          </a:stretch>
        </p:blipFill>
        <p:spPr>
          <a:xfrm>
            <a:off x="0" y="0"/>
            <a:ext cx="9144000" cy="5143500"/>
          </a:xfrm>
          <a:prstGeom prst="rect">
            <a:avLst/>
          </a:prstGeom>
        </p:spPr>
      </p:pic>
      <p:pic>
        <p:nvPicPr>
          <p:cNvPr id="2" name="into the electronics world">
            <a:hlinkClick r:id="" action="ppaction://media"/>
            <a:extLst>
              <a:ext uri="{FF2B5EF4-FFF2-40B4-BE49-F238E27FC236}">
                <a16:creationId xmlns:a16="http://schemas.microsoft.com/office/drawing/2014/main" id="{3756B6B1-67DF-427C-B0B2-E7E5A61B26C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44229" y="1695053"/>
            <a:ext cx="3055541" cy="3055539"/>
          </a:xfrm>
          <a:prstGeom prst="rect">
            <a:avLst/>
          </a:prstGeom>
        </p:spPr>
      </p:pic>
      <p:sp>
        <p:nvSpPr>
          <p:cNvPr id="3" name="TextBox 2">
            <a:extLst>
              <a:ext uri="{FF2B5EF4-FFF2-40B4-BE49-F238E27FC236}">
                <a16:creationId xmlns:a16="http://schemas.microsoft.com/office/drawing/2014/main" id="{70719A3D-6725-409C-A54F-22D8EF05CBFE}"/>
              </a:ext>
            </a:extLst>
          </p:cNvPr>
          <p:cNvSpPr txBox="1"/>
          <p:nvPr/>
        </p:nvSpPr>
        <p:spPr>
          <a:xfrm>
            <a:off x="1057274" y="464336"/>
            <a:ext cx="7872413" cy="830997"/>
          </a:xfrm>
          <a:prstGeom prst="rect">
            <a:avLst/>
          </a:prstGeom>
          <a:noFill/>
        </p:spPr>
        <p:txBody>
          <a:bodyPr wrap="square" rtlCol="0">
            <a:spAutoFit/>
          </a:bodyPr>
          <a:lstStyle/>
          <a:p>
            <a:r>
              <a:rPr lang="en-US" sz="4800" dirty="0">
                <a:solidFill>
                  <a:schemeClr val="accent5">
                    <a:lumMod val="40000"/>
                    <a:lumOff val="60000"/>
                  </a:schemeClr>
                </a:solidFill>
                <a:latin typeface="Adobe Fan Heiti Std B" panose="020B0700000000000000" pitchFamily="34" charset="-128"/>
                <a:ea typeface="Adobe Fan Heiti Std B" panose="020B0700000000000000" pitchFamily="34" charset="-128"/>
              </a:rPr>
              <a:t>Into the electronics world!</a:t>
            </a:r>
            <a:endParaRPr lang="en-IN" sz="4800" dirty="0">
              <a:solidFill>
                <a:schemeClr val="accent5">
                  <a:lumMod val="40000"/>
                  <a:lumOff val="60000"/>
                </a:schemeClr>
              </a:solidFill>
              <a:latin typeface="Adobe Fan Heiti Std B" panose="020B0700000000000000" pitchFamily="34" charset="-128"/>
              <a:ea typeface="Adobe Fan Heiti Std B" panose="020B0700000000000000" pitchFamily="34" charset="-128"/>
            </a:endParaRPr>
          </a:p>
        </p:txBody>
      </p:sp>
    </p:spTree>
    <p:extLst>
      <p:ext uri="{BB962C8B-B14F-4D97-AF65-F5344CB8AC3E}">
        <p14:creationId xmlns:p14="http://schemas.microsoft.com/office/powerpoint/2010/main" val="1839397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Google Shape;59;p14"/>
          <p:cNvPicPr preferRelativeResize="0"/>
          <p:nvPr/>
        </p:nvPicPr>
        <p:blipFill>
          <a:blip r:embed="rId3">
            <a:alphaModFix/>
          </a:blip>
          <a:stretch>
            <a:fillRect/>
          </a:stretch>
        </p:blipFill>
        <p:spPr>
          <a:xfrm>
            <a:off x="0" y="-2287"/>
            <a:ext cx="9144000" cy="514807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Google Shape;64;p15"/>
          <p:cNvPicPr preferRelativeResize="0"/>
          <p:nvPr/>
        </p:nvPicPr>
        <p:blipFill>
          <a:blip r:embed="rId3">
            <a:alphaModFix/>
          </a:blip>
          <a:stretch>
            <a:fillRect/>
          </a:stretch>
        </p:blipFill>
        <p:spPr>
          <a:xfrm>
            <a:off x="-6112" y="-2287"/>
            <a:ext cx="9156216" cy="514807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16"/>
          <p:cNvPicPr preferRelativeResize="0"/>
          <p:nvPr/>
        </p:nvPicPr>
        <p:blipFill>
          <a:blip r:embed="rId3">
            <a:alphaModFix/>
          </a:blip>
          <a:stretch>
            <a:fillRect/>
          </a:stretch>
        </p:blipFill>
        <p:spPr>
          <a:xfrm>
            <a:off x="0" y="-2287"/>
            <a:ext cx="9144000" cy="514807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7"/>
          <p:cNvPicPr preferRelativeResize="0"/>
          <p:nvPr/>
        </p:nvPicPr>
        <p:blipFill>
          <a:blip r:embed="rId3">
            <a:alphaModFix/>
          </a:blip>
          <a:stretch>
            <a:fillRect/>
          </a:stretch>
        </p:blipFill>
        <p:spPr>
          <a:xfrm>
            <a:off x="0" y="-2287"/>
            <a:ext cx="9144000" cy="51480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79" name="Google Shape;79;p18"/>
          <p:cNvPicPr preferRelativeResize="0"/>
          <p:nvPr/>
        </p:nvPicPr>
        <p:blipFill>
          <a:blip r:embed="rId3">
            <a:alphaModFix/>
          </a:blip>
          <a:stretch>
            <a:fillRect/>
          </a:stretch>
        </p:blipFill>
        <p:spPr>
          <a:xfrm>
            <a:off x="0" y="-2287"/>
            <a:ext cx="9144000" cy="514807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14" name="Picture 13">
            <a:extLst>
              <a:ext uri="{FF2B5EF4-FFF2-40B4-BE49-F238E27FC236}">
                <a16:creationId xmlns:a16="http://schemas.microsoft.com/office/drawing/2014/main" id="{95ED656A-324C-4396-8B35-3DB9F380904E}"/>
              </a:ext>
            </a:extLst>
          </p:cNvPr>
          <p:cNvPicPr>
            <a:picLocks noChangeAspect="1"/>
          </p:cNvPicPr>
          <p:nvPr/>
        </p:nvPicPr>
        <p:blipFill>
          <a:blip r:embed="rId7"/>
          <a:stretch>
            <a:fillRect/>
          </a:stretch>
        </p:blipFill>
        <p:spPr>
          <a:xfrm>
            <a:off x="0" y="0"/>
            <a:ext cx="9144000" cy="5143500"/>
          </a:xfrm>
          <a:prstGeom prst="rect">
            <a:avLst/>
          </a:prstGeom>
        </p:spPr>
      </p:pic>
      <p:pic>
        <p:nvPicPr>
          <p:cNvPr id="2" name="arduino">
            <a:hlinkClick r:id="" action="ppaction://media"/>
            <a:extLst>
              <a:ext uri="{FF2B5EF4-FFF2-40B4-BE49-F238E27FC236}">
                <a16:creationId xmlns:a16="http://schemas.microsoft.com/office/drawing/2014/main" id="{4909598B-FD00-4C00-9D57-C47B0900CA95}"/>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492158" y="888233"/>
            <a:ext cx="1706563" cy="1219200"/>
          </a:xfrm>
          <a:prstGeom prst="rect">
            <a:avLst/>
          </a:prstGeom>
        </p:spPr>
      </p:pic>
      <p:pic>
        <p:nvPicPr>
          <p:cNvPr id="3" name="electronics">
            <a:hlinkClick r:id="" action="ppaction://media"/>
            <a:extLst>
              <a:ext uri="{FF2B5EF4-FFF2-40B4-BE49-F238E27FC236}">
                <a16:creationId xmlns:a16="http://schemas.microsoft.com/office/drawing/2014/main" id="{5F2B0BEC-0E5C-4EF8-BD8A-1F5CA923EE3C}"/>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4676209" y="2196802"/>
            <a:ext cx="3292475" cy="1851025"/>
          </a:xfrm>
          <a:prstGeom prst="rect">
            <a:avLst/>
          </a:prstGeom>
        </p:spPr>
      </p:pic>
      <p:sp>
        <p:nvSpPr>
          <p:cNvPr id="4" name="TextBox 3">
            <a:extLst>
              <a:ext uri="{FF2B5EF4-FFF2-40B4-BE49-F238E27FC236}">
                <a16:creationId xmlns:a16="http://schemas.microsoft.com/office/drawing/2014/main" id="{F433F135-A741-429F-A37E-A586C5317D32}"/>
              </a:ext>
            </a:extLst>
          </p:cNvPr>
          <p:cNvSpPr txBox="1"/>
          <p:nvPr/>
        </p:nvSpPr>
        <p:spPr>
          <a:xfrm>
            <a:off x="263165" y="1022829"/>
            <a:ext cx="5796116" cy="646331"/>
          </a:xfrm>
          <a:prstGeom prst="rect">
            <a:avLst/>
          </a:prstGeom>
          <a:noFill/>
        </p:spPr>
        <p:txBody>
          <a:bodyPr wrap="square" rtlCol="0">
            <a:spAutoFit/>
          </a:bodyPr>
          <a:lstStyle/>
          <a:p>
            <a:r>
              <a:rPr lang="en-US" sz="3600" dirty="0">
                <a:solidFill>
                  <a:schemeClr val="accent5"/>
                </a:solidFill>
                <a:latin typeface="Adobe Fan Heiti Std B" panose="020B0700000000000000" pitchFamily="34" charset="-128"/>
                <a:ea typeface="Adobe Fan Heiti Std B" panose="020B0700000000000000" pitchFamily="34" charset="-128"/>
              </a:rPr>
              <a:t>What we will cover today?</a:t>
            </a:r>
            <a:endParaRPr lang="en-IN" sz="3600" dirty="0">
              <a:solidFill>
                <a:schemeClr val="accent5"/>
              </a:solidFill>
              <a:latin typeface="Adobe Fan Heiti Std B" panose="020B0700000000000000" pitchFamily="34" charset="-128"/>
              <a:ea typeface="Adobe Fan Heiti Std B" panose="020B0700000000000000" pitchFamily="34" charset="-128"/>
            </a:endParaRPr>
          </a:p>
        </p:txBody>
      </p:sp>
      <p:sp>
        <p:nvSpPr>
          <p:cNvPr id="5" name="TextBox 4">
            <a:extLst>
              <a:ext uri="{FF2B5EF4-FFF2-40B4-BE49-F238E27FC236}">
                <a16:creationId xmlns:a16="http://schemas.microsoft.com/office/drawing/2014/main" id="{918AF67D-FEA7-4B93-B373-9F3DDB12A342}"/>
              </a:ext>
            </a:extLst>
          </p:cNvPr>
          <p:cNvSpPr txBox="1"/>
          <p:nvPr/>
        </p:nvSpPr>
        <p:spPr>
          <a:xfrm>
            <a:off x="1078014" y="1845102"/>
            <a:ext cx="4166419" cy="307777"/>
          </a:xfrm>
          <a:prstGeom prst="rect">
            <a:avLst/>
          </a:prstGeom>
          <a:noFill/>
        </p:spPr>
        <p:txBody>
          <a:bodyPr wrap="square" rtlCol="0">
            <a:spAutoFit/>
          </a:bodyPr>
          <a:lstStyle/>
          <a:p>
            <a:r>
              <a:rPr lang="en-US" dirty="0">
                <a:solidFill>
                  <a:schemeClr val="tx2"/>
                </a:solidFill>
                <a:latin typeface="Adobe Fan Heiti Std B" panose="020B0700000000000000" pitchFamily="34" charset="-128"/>
                <a:ea typeface="Adobe Fan Heiti Std B" panose="020B0700000000000000" pitchFamily="34" charset="-128"/>
              </a:rPr>
              <a:t>Introduction to the world of Electronics</a:t>
            </a:r>
            <a:endParaRPr lang="en-IN" dirty="0">
              <a:solidFill>
                <a:schemeClr val="tx2"/>
              </a:solidFill>
              <a:latin typeface="Adobe Fan Heiti Std B" panose="020B0700000000000000" pitchFamily="34" charset="-128"/>
              <a:ea typeface="Adobe Fan Heiti Std B" panose="020B0700000000000000" pitchFamily="34" charset="-128"/>
            </a:endParaRPr>
          </a:p>
        </p:txBody>
      </p:sp>
      <p:sp>
        <p:nvSpPr>
          <p:cNvPr id="6" name="Oval 5">
            <a:extLst>
              <a:ext uri="{FF2B5EF4-FFF2-40B4-BE49-F238E27FC236}">
                <a16:creationId xmlns:a16="http://schemas.microsoft.com/office/drawing/2014/main" id="{42229A90-2E6D-4848-8387-94B56FD9BCBF}"/>
              </a:ext>
            </a:extLst>
          </p:cNvPr>
          <p:cNvSpPr/>
          <p:nvPr/>
        </p:nvSpPr>
        <p:spPr>
          <a:xfrm>
            <a:off x="892277" y="1938186"/>
            <a:ext cx="110613" cy="110613"/>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E21332B3-AE59-44C8-A232-620D14B8762C}"/>
              </a:ext>
            </a:extLst>
          </p:cNvPr>
          <p:cNvSpPr txBox="1"/>
          <p:nvPr/>
        </p:nvSpPr>
        <p:spPr>
          <a:xfrm>
            <a:off x="1078014" y="2417861"/>
            <a:ext cx="4166419" cy="307777"/>
          </a:xfrm>
          <a:prstGeom prst="rect">
            <a:avLst/>
          </a:prstGeom>
          <a:noFill/>
        </p:spPr>
        <p:txBody>
          <a:bodyPr wrap="square" rtlCol="0">
            <a:spAutoFit/>
          </a:bodyPr>
          <a:lstStyle/>
          <a:p>
            <a:r>
              <a:rPr lang="en-US" dirty="0">
                <a:solidFill>
                  <a:schemeClr val="tx2"/>
                </a:solidFill>
                <a:latin typeface="Adobe Fan Heiti Std B" panose="020B0700000000000000" pitchFamily="34" charset="-128"/>
                <a:ea typeface="Adobe Fan Heiti Std B" panose="020B0700000000000000" pitchFamily="34" charset="-128"/>
              </a:rPr>
              <a:t>Basics of Arduino</a:t>
            </a:r>
            <a:endParaRPr lang="en-IN" dirty="0">
              <a:solidFill>
                <a:schemeClr val="tx2"/>
              </a:solidFill>
              <a:latin typeface="Adobe Fan Heiti Std B" panose="020B0700000000000000" pitchFamily="34" charset="-128"/>
              <a:ea typeface="Adobe Fan Heiti Std B" panose="020B0700000000000000" pitchFamily="34" charset="-128"/>
            </a:endParaRPr>
          </a:p>
        </p:txBody>
      </p:sp>
      <p:sp>
        <p:nvSpPr>
          <p:cNvPr id="8" name="Oval 7">
            <a:extLst>
              <a:ext uri="{FF2B5EF4-FFF2-40B4-BE49-F238E27FC236}">
                <a16:creationId xmlns:a16="http://schemas.microsoft.com/office/drawing/2014/main" id="{87C2E023-194B-4CDF-A2AA-9C6CFA59F3B0}"/>
              </a:ext>
            </a:extLst>
          </p:cNvPr>
          <p:cNvSpPr/>
          <p:nvPr/>
        </p:nvSpPr>
        <p:spPr>
          <a:xfrm>
            <a:off x="892277" y="2510945"/>
            <a:ext cx="110613" cy="110613"/>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4BBF1C7A-A553-4ADE-90DE-DCEA16FAE824}"/>
              </a:ext>
            </a:extLst>
          </p:cNvPr>
          <p:cNvSpPr txBox="1"/>
          <p:nvPr/>
        </p:nvSpPr>
        <p:spPr>
          <a:xfrm>
            <a:off x="1078014" y="2990620"/>
            <a:ext cx="4166419" cy="307777"/>
          </a:xfrm>
          <a:prstGeom prst="rect">
            <a:avLst/>
          </a:prstGeom>
          <a:noFill/>
        </p:spPr>
        <p:txBody>
          <a:bodyPr wrap="square" rtlCol="0">
            <a:spAutoFit/>
          </a:bodyPr>
          <a:lstStyle/>
          <a:p>
            <a:r>
              <a:rPr lang="en-US" dirty="0">
                <a:solidFill>
                  <a:schemeClr val="tx2"/>
                </a:solidFill>
                <a:latin typeface="Adobe Fan Heiti Std B" panose="020B0700000000000000" pitchFamily="34" charset="-128"/>
                <a:ea typeface="Adobe Fan Heiti Std B" panose="020B0700000000000000" pitchFamily="34" charset="-128"/>
              </a:rPr>
              <a:t>A few blocks of code</a:t>
            </a:r>
            <a:endParaRPr lang="en-IN" dirty="0">
              <a:solidFill>
                <a:schemeClr val="tx2"/>
              </a:solidFill>
              <a:latin typeface="Adobe Fan Heiti Std B" panose="020B0700000000000000" pitchFamily="34" charset="-128"/>
              <a:ea typeface="Adobe Fan Heiti Std B" panose="020B0700000000000000" pitchFamily="34" charset="-128"/>
            </a:endParaRPr>
          </a:p>
        </p:txBody>
      </p:sp>
      <p:sp>
        <p:nvSpPr>
          <p:cNvPr id="10" name="Oval 9">
            <a:extLst>
              <a:ext uri="{FF2B5EF4-FFF2-40B4-BE49-F238E27FC236}">
                <a16:creationId xmlns:a16="http://schemas.microsoft.com/office/drawing/2014/main" id="{A71E5434-45B7-4A0F-9081-A496D663A21A}"/>
              </a:ext>
            </a:extLst>
          </p:cNvPr>
          <p:cNvSpPr/>
          <p:nvPr/>
        </p:nvSpPr>
        <p:spPr>
          <a:xfrm>
            <a:off x="892277" y="3083704"/>
            <a:ext cx="110613" cy="110613"/>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2FF2B0B2-441D-4042-9E83-C34694E60DA6}"/>
              </a:ext>
            </a:extLst>
          </p:cNvPr>
          <p:cNvSpPr txBox="1"/>
          <p:nvPr/>
        </p:nvSpPr>
        <p:spPr>
          <a:xfrm>
            <a:off x="1078014" y="3563379"/>
            <a:ext cx="4166419" cy="307777"/>
          </a:xfrm>
          <a:prstGeom prst="rect">
            <a:avLst/>
          </a:prstGeom>
          <a:noFill/>
        </p:spPr>
        <p:txBody>
          <a:bodyPr wrap="square" rtlCol="0">
            <a:spAutoFit/>
          </a:bodyPr>
          <a:lstStyle/>
          <a:p>
            <a:r>
              <a:rPr lang="en-US" dirty="0">
                <a:solidFill>
                  <a:schemeClr val="tx2"/>
                </a:solidFill>
                <a:latin typeface="Adobe Fan Heiti Std B" panose="020B0700000000000000" pitchFamily="34" charset="-128"/>
                <a:ea typeface="Adobe Fan Heiti Std B" panose="020B0700000000000000" pitchFamily="34" charset="-128"/>
              </a:rPr>
              <a:t>Hands-on project on </a:t>
            </a:r>
            <a:r>
              <a:rPr lang="en-US" dirty="0" err="1">
                <a:solidFill>
                  <a:schemeClr val="tx2"/>
                </a:solidFill>
                <a:latin typeface="Adobe Fan Heiti Std B" panose="020B0700000000000000" pitchFamily="34" charset="-128"/>
                <a:ea typeface="Adobe Fan Heiti Std B" panose="020B0700000000000000" pitchFamily="34" charset="-128"/>
              </a:rPr>
              <a:t>TinkerCAD</a:t>
            </a:r>
            <a:endParaRPr lang="en-IN" dirty="0">
              <a:solidFill>
                <a:schemeClr val="tx2"/>
              </a:solidFill>
              <a:latin typeface="Adobe Fan Heiti Std B" panose="020B0700000000000000" pitchFamily="34" charset="-128"/>
              <a:ea typeface="Adobe Fan Heiti Std B" panose="020B0700000000000000" pitchFamily="34" charset="-128"/>
            </a:endParaRPr>
          </a:p>
        </p:txBody>
      </p:sp>
      <p:sp>
        <p:nvSpPr>
          <p:cNvPr id="12" name="Oval 11">
            <a:extLst>
              <a:ext uri="{FF2B5EF4-FFF2-40B4-BE49-F238E27FC236}">
                <a16:creationId xmlns:a16="http://schemas.microsoft.com/office/drawing/2014/main" id="{0C25E998-463C-4DC0-919C-5AC6F6AD9EE5}"/>
              </a:ext>
            </a:extLst>
          </p:cNvPr>
          <p:cNvSpPr/>
          <p:nvPr/>
        </p:nvSpPr>
        <p:spPr>
          <a:xfrm>
            <a:off x="892277" y="3656463"/>
            <a:ext cx="110613" cy="110613"/>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00" fill="hold"/>
                                        <p:tgtEl>
                                          <p:spTgt spid="2"/>
                                        </p:tgtEl>
                                      </p:cBhvr>
                                    </p:cmd>
                                  </p:childTnLst>
                                </p:cTn>
                              </p:par>
                            </p:childTnLst>
                          </p:cTn>
                        </p:par>
                        <p:par>
                          <p:cTn id="7" fill="hold">
                            <p:stCondLst>
                              <p:cond delay="1200"/>
                            </p:stCondLst>
                            <p:childTnLst>
                              <p:par>
                                <p:cTn id="8" presetID="1" presetClass="mediacall" presetSubtype="0" fill="hold" nodeType="afterEffect">
                                  <p:stCondLst>
                                    <p:cond delay="0"/>
                                  </p:stCondLst>
                                  <p:childTnLst>
                                    <p:cmd type="call" cmd="playFrom(0.0)">
                                      <p:cBhvr>
                                        <p:cTn id="9" dur="2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repeatCount="indefinite" fill="hold" display="0">
                  <p:stCondLst>
                    <p:cond delay="indefinite"/>
                  </p:stCondLst>
                </p:cTn>
                <p:tgtEl>
                  <p:spTgt spid="2"/>
                </p:tgtEl>
              </p:cMediaNode>
            </p:video>
            <p:seq concurrent="1" nextAc="seek">
              <p:cTn id="11" restart="whenNotActive" fill="hold" evtFilter="cancelBubble" nodeType="interactiveSeq">
                <p:stCondLst>
                  <p:cond evt="onClick" delay="0">
                    <p:tgtEl>
                      <p:spTgt spid="2"/>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2"/>
                                        </p:tgtEl>
                                      </p:cBhvr>
                                    </p:cmd>
                                  </p:childTnLst>
                                </p:cTn>
                              </p:par>
                            </p:childTnLst>
                          </p:cTn>
                        </p:par>
                      </p:childTnLst>
                    </p:cTn>
                  </p:par>
                </p:childTnLst>
              </p:cTn>
              <p:nextCondLst>
                <p:cond evt="onClick" delay="0">
                  <p:tgtEl>
                    <p:spTgt spid="2"/>
                  </p:tgtEl>
                </p:cond>
              </p:nextCondLst>
            </p:seq>
            <p:video>
              <p:cMediaNode vol="80000">
                <p:cTn id="16" repeatCount="indefinite" fill="hold" display="0">
                  <p:stCondLst>
                    <p:cond delay="indefinite"/>
                  </p:stCondLst>
                </p:cTn>
                <p:tgtEl>
                  <p:spTgt spid="3"/>
                </p:tgtEl>
              </p:cMediaNode>
            </p:video>
            <p:seq concurrent="1" nextAc="seek">
              <p:cTn id="17" restart="whenNotActive" fill="hold" evtFilter="cancelBubble" nodeType="interactiveSeq">
                <p:stCondLst>
                  <p:cond evt="onClick" delay="0">
                    <p:tgtEl>
                      <p:spTgt spid="3"/>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9"/>
          <p:cNvPicPr preferRelativeResize="0"/>
          <p:nvPr/>
        </p:nvPicPr>
        <p:blipFill>
          <a:blip r:embed="rId3">
            <a:alphaModFix/>
          </a:blip>
          <a:stretch>
            <a:fillRect/>
          </a:stretch>
        </p:blipFill>
        <p:spPr>
          <a:xfrm>
            <a:off x="0" y="-2287"/>
            <a:ext cx="9192984" cy="514807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20"/>
          <p:cNvPicPr preferRelativeResize="0"/>
          <p:nvPr/>
        </p:nvPicPr>
        <p:blipFill>
          <a:blip r:embed="rId3">
            <a:alphaModFix/>
          </a:blip>
          <a:stretch>
            <a:fillRect/>
          </a:stretch>
        </p:blipFill>
        <p:spPr>
          <a:xfrm>
            <a:off x="0" y="-2287"/>
            <a:ext cx="9192984" cy="514807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21"/>
          <p:cNvPicPr preferRelativeResize="0"/>
          <p:nvPr/>
        </p:nvPicPr>
        <p:blipFill>
          <a:blip r:embed="rId3">
            <a:alphaModFix/>
          </a:blip>
          <a:stretch>
            <a:fillRect/>
          </a:stretch>
        </p:blipFill>
        <p:spPr>
          <a:xfrm>
            <a:off x="0" y="-2287"/>
            <a:ext cx="9144000" cy="514807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22"/>
          <p:cNvPicPr preferRelativeResize="0"/>
          <p:nvPr/>
        </p:nvPicPr>
        <p:blipFill>
          <a:blip r:embed="rId3">
            <a:alphaModFix/>
          </a:blip>
          <a:stretch>
            <a:fillRect/>
          </a:stretch>
        </p:blipFill>
        <p:spPr>
          <a:xfrm>
            <a:off x="0" y="-2287"/>
            <a:ext cx="9144000" cy="514807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23"/>
          <p:cNvPicPr preferRelativeResize="0"/>
          <p:nvPr/>
        </p:nvPicPr>
        <p:blipFill>
          <a:blip r:embed="rId3">
            <a:alphaModFix/>
          </a:blip>
          <a:stretch>
            <a:fillRect/>
          </a:stretch>
        </p:blipFill>
        <p:spPr>
          <a:xfrm>
            <a:off x="0" y="-2287"/>
            <a:ext cx="9144000" cy="514807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24"/>
          <p:cNvPicPr preferRelativeResize="0"/>
          <p:nvPr/>
        </p:nvPicPr>
        <p:blipFill>
          <a:blip r:embed="rId3">
            <a:alphaModFix/>
          </a:blip>
          <a:stretch>
            <a:fillRect/>
          </a:stretch>
        </p:blipFill>
        <p:spPr>
          <a:xfrm>
            <a:off x="0" y="-2287"/>
            <a:ext cx="9144000" cy="514807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25"/>
          <p:cNvPicPr preferRelativeResize="0"/>
          <p:nvPr/>
        </p:nvPicPr>
        <p:blipFill>
          <a:blip r:embed="rId3">
            <a:alphaModFix/>
          </a:blip>
          <a:stretch>
            <a:fillRect/>
          </a:stretch>
        </p:blipFill>
        <p:spPr>
          <a:xfrm>
            <a:off x="0" y="-2287"/>
            <a:ext cx="9144000" cy="514807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649FC3-84C7-40AA-8AD5-0E0CB868ADD2}"/>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575898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6EB5E8A-04E8-4BEE-9182-58AB229ECC40}"/>
              </a:ext>
            </a:extLst>
          </p:cNvPr>
          <p:cNvPicPr>
            <a:picLocks noChangeAspect="1"/>
          </p:cNvPicPr>
          <p:nvPr/>
        </p:nvPicPr>
        <p:blipFill>
          <a:blip r:embed="rId2"/>
          <a:stretch>
            <a:fillRect/>
          </a:stretch>
        </p:blipFill>
        <p:spPr>
          <a:xfrm>
            <a:off x="0" y="0"/>
            <a:ext cx="9144000" cy="5143500"/>
          </a:xfrm>
          <a:prstGeom prst="rect">
            <a:avLst/>
          </a:prstGeom>
        </p:spPr>
      </p:pic>
      <p:sp>
        <p:nvSpPr>
          <p:cNvPr id="6" name="TextBox 5">
            <a:extLst>
              <a:ext uri="{FF2B5EF4-FFF2-40B4-BE49-F238E27FC236}">
                <a16:creationId xmlns:a16="http://schemas.microsoft.com/office/drawing/2014/main" id="{B3742D10-6296-4030-9DC0-A4CDADCE877C}"/>
              </a:ext>
            </a:extLst>
          </p:cNvPr>
          <p:cNvSpPr txBox="1"/>
          <p:nvPr/>
        </p:nvSpPr>
        <p:spPr>
          <a:xfrm>
            <a:off x="1778794" y="966906"/>
            <a:ext cx="6293644" cy="3323987"/>
          </a:xfrm>
          <a:prstGeom prst="rect">
            <a:avLst/>
          </a:prstGeom>
          <a:noFill/>
        </p:spPr>
        <p:txBody>
          <a:bodyPr wrap="square">
            <a:spAutoFit/>
          </a:bodyPr>
          <a:lstStyle/>
          <a:p>
            <a:pPr marL="342900" indent="-342900">
              <a:buAutoNum type="arabicPeriod"/>
            </a:pPr>
            <a:r>
              <a:rPr lang="en-IN" dirty="0" err="1">
                <a:solidFill>
                  <a:schemeClr val="accent5">
                    <a:lumMod val="40000"/>
                    <a:lumOff val="60000"/>
                  </a:schemeClr>
                </a:solidFill>
              </a:rPr>
              <a:t>Samiksa</a:t>
            </a:r>
            <a:r>
              <a:rPr lang="en-IN" dirty="0">
                <a:solidFill>
                  <a:schemeClr val="accent5">
                    <a:lumMod val="40000"/>
                    <a:lumOff val="60000"/>
                  </a:schemeClr>
                </a:solidFill>
              </a:rPr>
              <a:t> M</a:t>
            </a:r>
            <a:r>
              <a:rPr lang="en-IN" dirty="0">
                <a:solidFill>
                  <a:schemeClr val="tx2"/>
                </a:solidFill>
              </a:rPr>
              <a:t> - </a:t>
            </a:r>
            <a:r>
              <a:rPr lang="en-IN" b="1" dirty="0">
                <a:solidFill>
                  <a:schemeClr val="tx2"/>
                </a:solidFill>
              </a:rPr>
              <a:t>BLACKROCK </a:t>
            </a:r>
          </a:p>
          <a:p>
            <a:pPr marL="342900" indent="-342900">
              <a:buAutoNum type="arabicPeriod"/>
            </a:pPr>
            <a:endParaRPr lang="en-IN" dirty="0">
              <a:solidFill>
                <a:schemeClr val="tx2"/>
              </a:solidFill>
            </a:endParaRPr>
          </a:p>
          <a:p>
            <a:pPr marL="342900" indent="-342900">
              <a:buAutoNum type="arabicPeriod"/>
            </a:pPr>
            <a:r>
              <a:rPr lang="en-IN" dirty="0" err="1">
                <a:solidFill>
                  <a:schemeClr val="accent5">
                    <a:lumMod val="40000"/>
                    <a:lumOff val="60000"/>
                  </a:schemeClr>
                </a:solidFill>
              </a:rPr>
              <a:t>Krishn</a:t>
            </a:r>
            <a:r>
              <a:rPr lang="en-IN" dirty="0">
                <a:solidFill>
                  <a:schemeClr val="accent5">
                    <a:lumMod val="40000"/>
                    <a:lumOff val="60000"/>
                  </a:schemeClr>
                </a:solidFill>
              </a:rPr>
              <a:t> Kumar </a:t>
            </a:r>
            <a:r>
              <a:rPr lang="en-IN" dirty="0">
                <a:solidFill>
                  <a:schemeClr val="tx2"/>
                </a:solidFill>
              </a:rPr>
              <a:t>– </a:t>
            </a:r>
            <a:r>
              <a:rPr lang="en-IN" b="1" dirty="0">
                <a:solidFill>
                  <a:schemeClr val="tx2"/>
                </a:solidFill>
              </a:rPr>
              <a:t>Shell</a:t>
            </a:r>
          </a:p>
          <a:p>
            <a:pPr marL="342900" indent="-342900">
              <a:buAutoNum type="arabicPeriod"/>
            </a:pPr>
            <a:endParaRPr lang="en-IN" dirty="0">
              <a:solidFill>
                <a:schemeClr val="tx2"/>
              </a:solidFill>
            </a:endParaRPr>
          </a:p>
          <a:p>
            <a:pPr marL="342900" indent="-342900">
              <a:buAutoNum type="arabicPeriod"/>
            </a:pPr>
            <a:r>
              <a:rPr lang="en-IN" dirty="0" err="1">
                <a:solidFill>
                  <a:schemeClr val="accent5">
                    <a:lumMod val="40000"/>
                    <a:lumOff val="60000"/>
                  </a:schemeClr>
                </a:solidFill>
              </a:rPr>
              <a:t>Maulishri</a:t>
            </a:r>
            <a:r>
              <a:rPr lang="en-IN" dirty="0">
                <a:solidFill>
                  <a:schemeClr val="accent5">
                    <a:lumMod val="40000"/>
                    <a:lumOff val="60000"/>
                  </a:schemeClr>
                </a:solidFill>
              </a:rPr>
              <a:t> Bhandari</a:t>
            </a:r>
            <a:r>
              <a:rPr lang="en-IN" dirty="0">
                <a:solidFill>
                  <a:schemeClr val="tx2"/>
                </a:solidFill>
              </a:rPr>
              <a:t> - </a:t>
            </a:r>
            <a:r>
              <a:rPr lang="en-IN" b="1" dirty="0">
                <a:solidFill>
                  <a:schemeClr val="tx2"/>
                </a:solidFill>
              </a:rPr>
              <a:t>JP Morgan Chase and Co.</a:t>
            </a:r>
          </a:p>
          <a:p>
            <a:pPr marL="342900" indent="-342900">
              <a:buAutoNum type="arabicPeriod"/>
            </a:pPr>
            <a:endParaRPr lang="en-IN" dirty="0">
              <a:solidFill>
                <a:schemeClr val="tx2"/>
              </a:solidFill>
            </a:endParaRPr>
          </a:p>
          <a:p>
            <a:pPr marL="342900" indent="-342900">
              <a:buAutoNum type="arabicPeriod"/>
            </a:pPr>
            <a:r>
              <a:rPr lang="en-IN" dirty="0" err="1">
                <a:solidFill>
                  <a:schemeClr val="accent5">
                    <a:lumMod val="40000"/>
                    <a:lumOff val="60000"/>
                  </a:schemeClr>
                </a:solidFill>
              </a:rPr>
              <a:t>Mayukh</a:t>
            </a:r>
            <a:r>
              <a:rPr lang="en-IN" dirty="0">
                <a:solidFill>
                  <a:schemeClr val="accent5">
                    <a:lumMod val="40000"/>
                    <a:lumOff val="60000"/>
                  </a:schemeClr>
                </a:solidFill>
              </a:rPr>
              <a:t> Ghosh</a:t>
            </a:r>
            <a:r>
              <a:rPr lang="en-IN" dirty="0">
                <a:solidFill>
                  <a:schemeClr val="tx2"/>
                </a:solidFill>
              </a:rPr>
              <a:t>- </a:t>
            </a:r>
            <a:r>
              <a:rPr lang="en-IN" b="1" dirty="0">
                <a:solidFill>
                  <a:schemeClr val="tx2"/>
                </a:solidFill>
              </a:rPr>
              <a:t>Microsoft</a:t>
            </a:r>
          </a:p>
          <a:p>
            <a:pPr marL="342900" indent="-342900">
              <a:buAutoNum type="arabicPeriod"/>
            </a:pPr>
            <a:endParaRPr lang="en-IN" dirty="0">
              <a:solidFill>
                <a:schemeClr val="tx2"/>
              </a:solidFill>
            </a:endParaRPr>
          </a:p>
          <a:p>
            <a:pPr marL="342900" indent="-342900">
              <a:buAutoNum type="arabicPeriod"/>
            </a:pPr>
            <a:r>
              <a:rPr lang="en-IN" dirty="0" err="1">
                <a:solidFill>
                  <a:schemeClr val="accent5">
                    <a:lumMod val="40000"/>
                    <a:lumOff val="60000"/>
                  </a:schemeClr>
                </a:solidFill>
              </a:rPr>
              <a:t>Sayak</a:t>
            </a:r>
            <a:r>
              <a:rPr lang="en-IN" dirty="0">
                <a:solidFill>
                  <a:schemeClr val="accent5">
                    <a:lumMod val="40000"/>
                    <a:lumOff val="60000"/>
                  </a:schemeClr>
                </a:solidFill>
              </a:rPr>
              <a:t> Banerjee </a:t>
            </a:r>
            <a:r>
              <a:rPr lang="en-IN" dirty="0">
                <a:solidFill>
                  <a:schemeClr val="tx2"/>
                </a:solidFill>
              </a:rPr>
              <a:t>- </a:t>
            </a:r>
            <a:r>
              <a:rPr lang="en-IN" b="1" dirty="0">
                <a:solidFill>
                  <a:schemeClr val="tx2"/>
                </a:solidFill>
              </a:rPr>
              <a:t>Bajaj Finance</a:t>
            </a:r>
          </a:p>
          <a:p>
            <a:pPr marL="342900" indent="-342900">
              <a:buAutoNum type="arabicPeriod"/>
            </a:pPr>
            <a:endParaRPr lang="en-IN" dirty="0">
              <a:solidFill>
                <a:schemeClr val="tx2"/>
              </a:solidFill>
            </a:endParaRPr>
          </a:p>
          <a:p>
            <a:pPr marL="342900" indent="-342900">
              <a:buAutoNum type="arabicPeriod"/>
            </a:pPr>
            <a:r>
              <a:rPr lang="en-IN" dirty="0">
                <a:solidFill>
                  <a:schemeClr val="accent5">
                    <a:lumMod val="40000"/>
                    <a:lumOff val="60000"/>
                  </a:schemeClr>
                </a:solidFill>
              </a:rPr>
              <a:t>Aditi Choudhary </a:t>
            </a:r>
            <a:r>
              <a:rPr lang="en-IN" dirty="0">
                <a:solidFill>
                  <a:schemeClr val="tx2"/>
                </a:solidFill>
              </a:rPr>
              <a:t>– </a:t>
            </a:r>
            <a:r>
              <a:rPr lang="en-IN" b="1" dirty="0">
                <a:solidFill>
                  <a:schemeClr val="tx2"/>
                </a:solidFill>
              </a:rPr>
              <a:t>Nutanix</a:t>
            </a:r>
          </a:p>
          <a:p>
            <a:pPr marL="342900" indent="-342900">
              <a:buAutoNum type="arabicPeriod"/>
            </a:pPr>
            <a:endParaRPr lang="en-IN" dirty="0">
              <a:solidFill>
                <a:schemeClr val="tx2"/>
              </a:solidFill>
            </a:endParaRPr>
          </a:p>
          <a:p>
            <a:pPr marL="342900" indent="-342900">
              <a:buAutoNum type="arabicPeriod"/>
            </a:pPr>
            <a:r>
              <a:rPr lang="en-IN" dirty="0">
                <a:solidFill>
                  <a:schemeClr val="accent5">
                    <a:lumMod val="40000"/>
                    <a:lumOff val="60000"/>
                  </a:schemeClr>
                </a:solidFill>
              </a:rPr>
              <a:t>Keshav Sharma </a:t>
            </a:r>
            <a:r>
              <a:rPr lang="en-IN" dirty="0">
                <a:solidFill>
                  <a:schemeClr val="tx2"/>
                </a:solidFill>
              </a:rPr>
              <a:t>- </a:t>
            </a:r>
            <a:r>
              <a:rPr lang="en-IN" b="1" dirty="0">
                <a:solidFill>
                  <a:schemeClr val="tx2"/>
                </a:solidFill>
              </a:rPr>
              <a:t>Capgemini and Schneider Electric</a:t>
            </a:r>
          </a:p>
          <a:p>
            <a:pPr marL="342900" indent="-342900">
              <a:buAutoNum type="arabicPeriod"/>
            </a:pPr>
            <a:endParaRPr lang="en-IN" dirty="0">
              <a:solidFill>
                <a:schemeClr val="tx2"/>
              </a:solidFill>
            </a:endParaRPr>
          </a:p>
          <a:p>
            <a:pPr marL="342900" indent="-342900">
              <a:buAutoNum type="arabicPeriod"/>
            </a:pPr>
            <a:r>
              <a:rPr lang="en-IN" dirty="0">
                <a:solidFill>
                  <a:schemeClr val="accent5">
                    <a:lumMod val="40000"/>
                    <a:lumOff val="60000"/>
                  </a:schemeClr>
                </a:solidFill>
              </a:rPr>
              <a:t>Ishita </a:t>
            </a:r>
            <a:r>
              <a:rPr lang="en-IN" dirty="0" err="1">
                <a:solidFill>
                  <a:schemeClr val="accent5">
                    <a:lumMod val="40000"/>
                    <a:lumOff val="60000"/>
                  </a:schemeClr>
                </a:solidFill>
              </a:rPr>
              <a:t>Kabra</a:t>
            </a:r>
            <a:r>
              <a:rPr lang="en-IN" dirty="0">
                <a:solidFill>
                  <a:schemeClr val="accent5">
                    <a:lumMod val="40000"/>
                    <a:lumOff val="60000"/>
                  </a:schemeClr>
                </a:solidFill>
              </a:rPr>
              <a:t> </a:t>
            </a:r>
            <a:r>
              <a:rPr lang="en-IN" dirty="0">
                <a:solidFill>
                  <a:schemeClr val="tx2"/>
                </a:solidFill>
              </a:rPr>
              <a:t>- </a:t>
            </a:r>
            <a:r>
              <a:rPr lang="en-IN" b="1" dirty="0" err="1">
                <a:solidFill>
                  <a:schemeClr val="tx2"/>
                </a:solidFill>
              </a:rPr>
              <a:t>Dyte</a:t>
            </a:r>
            <a:endParaRPr lang="en-IN" b="1" dirty="0">
              <a:solidFill>
                <a:schemeClr val="tx2"/>
              </a:solidFill>
            </a:endParaRPr>
          </a:p>
        </p:txBody>
      </p:sp>
    </p:spTree>
    <p:extLst>
      <p:ext uri="{BB962C8B-B14F-4D97-AF65-F5344CB8AC3E}">
        <p14:creationId xmlns:p14="http://schemas.microsoft.com/office/powerpoint/2010/main" val="27426140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28228E-0A7A-4421-8813-54761F976EE9}"/>
              </a:ext>
            </a:extLst>
          </p:cNvPr>
          <p:cNvPicPr>
            <a:picLocks noChangeAspect="1"/>
          </p:cNvPicPr>
          <p:nvPr/>
        </p:nvPicPr>
        <p:blipFill>
          <a:blip r:embed="rId2"/>
          <a:stretch>
            <a:fillRect/>
          </a:stretch>
        </p:blipFill>
        <p:spPr>
          <a:xfrm>
            <a:off x="0" y="0"/>
            <a:ext cx="9144000" cy="5143500"/>
          </a:xfrm>
          <a:prstGeom prst="rect">
            <a:avLst/>
          </a:prstGeom>
        </p:spPr>
      </p:pic>
      <p:sp>
        <p:nvSpPr>
          <p:cNvPr id="3" name="TextBox 2">
            <a:extLst>
              <a:ext uri="{FF2B5EF4-FFF2-40B4-BE49-F238E27FC236}">
                <a16:creationId xmlns:a16="http://schemas.microsoft.com/office/drawing/2014/main" id="{9732A142-BFA8-4925-8B2C-8E152F73EB79}"/>
              </a:ext>
            </a:extLst>
          </p:cNvPr>
          <p:cNvSpPr txBox="1"/>
          <p:nvPr/>
        </p:nvSpPr>
        <p:spPr>
          <a:xfrm>
            <a:off x="285750" y="480685"/>
            <a:ext cx="8401050" cy="4662815"/>
          </a:xfrm>
          <a:prstGeom prst="rect">
            <a:avLst/>
          </a:prstGeom>
          <a:noFill/>
        </p:spPr>
        <p:txBody>
          <a:bodyPr wrap="square">
            <a:spAutoFit/>
          </a:bodyPr>
          <a:lstStyle/>
          <a:p>
            <a:pPr marL="342900" indent="-342900">
              <a:buAutoNum type="arabicPeriod"/>
            </a:pPr>
            <a:r>
              <a:rPr lang="en-IN" sz="1100" dirty="0" err="1">
                <a:solidFill>
                  <a:schemeClr val="accent5">
                    <a:lumMod val="40000"/>
                    <a:lumOff val="60000"/>
                  </a:schemeClr>
                </a:solidFill>
              </a:rPr>
              <a:t>Prajna</a:t>
            </a:r>
            <a:r>
              <a:rPr lang="en-IN" sz="1100" dirty="0">
                <a:solidFill>
                  <a:schemeClr val="tx2"/>
                </a:solidFill>
              </a:rPr>
              <a:t>- Runner up  - </a:t>
            </a:r>
            <a:r>
              <a:rPr lang="en-IN" sz="1100" b="1" dirty="0">
                <a:solidFill>
                  <a:schemeClr val="tx2"/>
                </a:solidFill>
              </a:rPr>
              <a:t>The climate change-makers challenge</a:t>
            </a:r>
          </a:p>
          <a:p>
            <a:pPr marL="342900" indent="-342900">
              <a:buAutoNum type="arabicPeriod"/>
            </a:pPr>
            <a:endParaRPr lang="en-IN" sz="1100" dirty="0">
              <a:solidFill>
                <a:schemeClr val="tx2"/>
              </a:solidFill>
            </a:endParaRPr>
          </a:p>
          <a:p>
            <a:pPr marL="342900" indent="-342900">
              <a:buAutoNum type="arabicPeriod"/>
            </a:pPr>
            <a:r>
              <a:rPr lang="en-IN" sz="1100" dirty="0">
                <a:solidFill>
                  <a:schemeClr val="accent5">
                    <a:lumMod val="40000"/>
                    <a:lumOff val="60000"/>
                  </a:schemeClr>
                </a:solidFill>
              </a:rPr>
              <a:t>Pranav Singh </a:t>
            </a:r>
            <a:r>
              <a:rPr lang="en-IN" sz="1100" dirty="0">
                <a:solidFill>
                  <a:schemeClr val="tx2"/>
                </a:solidFill>
              </a:rPr>
              <a:t>- Second runner up </a:t>
            </a:r>
            <a:r>
              <a:rPr lang="en-IN" sz="1100" b="1" dirty="0">
                <a:solidFill>
                  <a:schemeClr val="tx2"/>
                </a:solidFill>
              </a:rPr>
              <a:t>- IWD Hackathon</a:t>
            </a:r>
          </a:p>
          <a:p>
            <a:pPr marL="342900" indent="-342900">
              <a:buAutoNum type="arabicPeriod"/>
            </a:pPr>
            <a:endParaRPr lang="en-IN" sz="1100" dirty="0">
              <a:solidFill>
                <a:schemeClr val="tx2"/>
              </a:solidFill>
            </a:endParaRPr>
          </a:p>
          <a:p>
            <a:pPr marL="342900" indent="-342900">
              <a:buAutoNum type="arabicPeriod"/>
            </a:pPr>
            <a:r>
              <a:rPr lang="en-IN" sz="1100" dirty="0">
                <a:solidFill>
                  <a:schemeClr val="accent5">
                    <a:lumMod val="40000"/>
                    <a:lumOff val="60000"/>
                  </a:schemeClr>
                </a:solidFill>
              </a:rPr>
              <a:t>Khushi Singh, </a:t>
            </a:r>
            <a:r>
              <a:rPr lang="en-IN" sz="1100" dirty="0" err="1">
                <a:solidFill>
                  <a:schemeClr val="accent5">
                    <a:lumMod val="40000"/>
                    <a:lumOff val="60000"/>
                  </a:schemeClr>
                </a:solidFill>
              </a:rPr>
              <a:t>Shaurya</a:t>
            </a:r>
            <a:r>
              <a:rPr lang="en-IN" sz="1100" dirty="0">
                <a:solidFill>
                  <a:schemeClr val="accent5">
                    <a:lumMod val="40000"/>
                    <a:lumOff val="60000"/>
                  </a:schemeClr>
                </a:solidFill>
              </a:rPr>
              <a:t> Chandra </a:t>
            </a:r>
            <a:r>
              <a:rPr lang="en-IN" sz="1100" dirty="0">
                <a:solidFill>
                  <a:schemeClr val="tx2"/>
                </a:solidFill>
              </a:rPr>
              <a:t>- Winners - </a:t>
            </a:r>
            <a:r>
              <a:rPr lang="en-IN" sz="1100" b="1" dirty="0" err="1">
                <a:solidFill>
                  <a:schemeClr val="tx2"/>
                </a:solidFill>
              </a:rPr>
              <a:t>Techkriti</a:t>
            </a:r>
            <a:r>
              <a:rPr lang="en-IN" sz="1100" b="1" dirty="0">
                <a:solidFill>
                  <a:schemeClr val="tx2"/>
                </a:solidFill>
              </a:rPr>
              <a:t> 2021 by IITK (ECDC embedded category)</a:t>
            </a:r>
          </a:p>
          <a:p>
            <a:pPr marL="342900" indent="-342900">
              <a:buAutoNum type="arabicPeriod"/>
            </a:pPr>
            <a:endParaRPr lang="en-IN" sz="1100" dirty="0">
              <a:solidFill>
                <a:schemeClr val="tx2"/>
              </a:solidFill>
            </a:endParaRPr>
          </a:p>
          <a:p>
            <a:pPr marL="342900" indent="-342900">
              <a:buAutoNum type="arabicPeriod"/>
            </a:pPr>
            <a:r>
              <a:rPr lang="en-IN" sz="1100" dirty="0">
                <a:solidFill>
                  <a:schemeClr val="accent5">
                    <a:lumMod val="40000"/>
                    <a:lumOff val="60000"/>
                  </a:schemeClr>
                </a:solidFill>
              </a:rPr>
              <a:t>Yash </a:t>
            </a:r>
            <a:r>
              <a:rPr lang="en-IN" sz="1100" dirty="0" err="1">
                <a:solidFill>
                  <a:schemeClr val="accent5">
                    <a:lumMod val="40000"/>
                    <a:lumOff val="60000"/>
                  </a:schemeClr>
                </a:solidFill>
              </a:rPr>
              <a:t>surya</a:t>
            </a:r>
            <a:r>
              <a:rPr lang="en-IN" sz="1100" dirty="0">
                <a:solidFill>
                  <a:schemeClr val="accent5">
                    <a:lumMod val="40000"/>
                    <a:lumOff val="60000"/>
                  </a:schemeClr>
                </a:solidFill>
              </a:rPr>
              <a:t>, Arindam Bhattacharya, Yash </a:t>
            </a:r>
            <a:r>
              <a:rPr lang="en-IN" sz="1100" dirty="0" err="1">
                <a:solidFill>
                  <a:schemeClr val="accent5">
                    <a:lumMod val="40000"/>
                    <a:lumOff val="60000"/>
                  </a:schemeClr>
                </a:solidFill>
              </a:rPr>
              <a:t>rajgure</a:t>
            </a:r>
            <a:r>
              <a:rPr lang="en-IN" sz="1100" dirty="0">
                <a:solidFill>
                  <a:schemeClr val="accent5">
                    <a:lumMod val="40000"/>
                    <a:lumOff val="60000"/>
                  </a:schemeClr>
                </a:solidFill>
              </a:rPr>
              <a:t> and </a:t>
            </a:r>
            <a:r>
              <a:rPr lang="en-IN" sz="1100" dirty="0" err="1">
                <a:solidFill>
                  <a:schemeClr val="accent5">
                    <a:lumMod val="40000"/>
                    <a:lumOff val="60000"/>
                  </a:schemeClr>
                </a:solidFill>
              </a:rPr>
              <a:t>Shvetha</a:t>
            </a:r>
            <a:r>
              <a:rPr lang="en-IN" sz="1100" dirty="0">
                <a:solidFill>
                  <a:schemeClr val="accent5">
                    <a:lumMod val="40000"/>
                    <a:lumOff val="60000"/>
                  </a:schemeClr>
                </a:solidFill>
              </a:rPr>
              <a:t> </a:t>
            </a:r>
            <a:r>
              <a:rPr lang="en-IN" sz="1100" dirty="0">
                <a:solidFill>
                  <a:schemeClr val="tx2"/>
                </a:solidFill>
              </a:rPr>
              <a:t>- Winners - </a:t>
            </a:r>
            <a:r>
              <a:rPr lang="en-IN" sz="1100" b="1" dirty="0" err="1">
                <a:solidFill>
                  <a:schemeClr val="tx2"/>
                </a:solidFill>
              </a:rPr>
              <a:t>RowdyHacks</a:t>
            </a:r>
            <a:r>
              <a:rPr lang="en-IN" sz="1100" dirty="0">
                <a:solidFill>
                  <a:schemeClr val="tx2"/>
                </a:solidFill>
              </a:rPr>
              <a:t> by ACM UTSA</a:t>
            </a:r>
          </a:p>
          <a:p>
            <a:pPr marL="342900" indent="-342900">
              <a:buAutoNum type="arabicPeriod"/>
            </a:pPr>
            <a:endParaRPr lang="en-IN" sz="1100" dirty="0">
              <a:solidFill>
                <a:schemeClr val="tx2"/>
              </a:solidFill>
            </a:endParaRPr>
          </a:p>
          <a:p>
            <a:pPr marL="342900" indent="-342900">
              <a:buAutoNum type="arabicPeriod"/>
            </a:pPr>
            <a:r>
              <a:rPr lang="en-IN" sz="1100" dirty="0">
                <a:solidFill>
                  <a:schemeClr val="accent5">
                    <a:lumMod val="40000"/>
                    <a:lumOff val="60000"/>
                  </a:schemeClr>
                </a:solidFill>
              </a:rPr>
              <a:t>Yash </a:t>
            </a:r>
            <a:r>
              <a:rPr lang="en-IN" sz="1100" dirty="0" err="1">
                <a:solidFill>
                  <a:schemeClr val="accent5">
                    <a:lumMod val="40000"/>
                    <a:lumOff val="60000"/>
                  </a:schemeClr>
                </a:solidFill>
              </a:rPr>
              <a:t>Rajgure</a:t>
            </a:r>
            <a:r>
              <a:rPr lang="en-IN" sz="1100" dirty="0">
                <a:solidFill>
                  <a:schemeClr val="accent5">
                    <a:lumMod val="40000"/>
                    <a:lumOff val="60000"/>
                  </a:schemeClr>
                </a:solidFill>
              </a:rPr>
              <a:t>, </a:t>
            </a:r>
            <a:r>
              <a:rPr lang="en-IN" sz="1100" dirty="0" err="1">
                <a:solidFill>
                  <a:schemeClr val="accent5">
                    <a:lumMod val="40000"/>
                    <a:lumOff val="60000"/>
                  </a:schemeClr>
                </a:solidFill>
              </a:rPr>
              <a:t>Shvetha</a:t>
            </a:r>
            <a:r>
              <a:rPr lang="en-IN" sz="1100" dirty="0">
                <a:solidFill>
                  <a:schemeClr val="accent5">
                    <a:lumMod val="40000"/>
                    <a:lumOff val="60000"/>
                  </a:schemeClr>
                </a:solidFill>
              </a:rPr>
              <a:t> </a:t>
            </a:r>
            <a:r>
              <a:rPr lang="en-IN" sz="1100" dirty="0">
                <a:solidFill>
                  <a:schemeClr val="tx2"/>
                </a:solidFill>
              </a:rPr>
              <a:t>- Winners- </a:t>
            </a:r>
            <a:r>
              <a:rPr lang="en-IN" sz="1100" b="1" dirty="0">
                <a:solidFill>
                  <a:schemeClr val="tx2"/>
                </a:solidFill>
              </a:rPr>
              <a:t>Global Virtual Hackathon 2021, HKBU6</a:t>
            </a:r>
            <a:r>
              <a:rPr lang="en-IN" sz="1100" dirty="0">
                <a:solidFill>
                  <a:schemeClr val="tx2"/>
                </a:solidFill>
              </a:rPr>
              <a:t>.</a:t>
            </a:r>
          </a:p>
          <a:p>
            <a:pPr marL="342900" indent="-342900">
              <a:buAutoNum type="arabicPeriod"/>
            </a:pPr>
            <a:endParaRPr lang="en-IN" sz="1100" dirty="0">
              <a:solidFill>
                <a:schemeClr val="tx2"/>
              </a:solidFill>
            </a:endParaRPr>
          </a:p>
          <a:p>
            <a:pPr marL="342900" indent="-342900">
              <a:buAutoNum type="arabicPeriod"/>
            </a:pPr>
            <a:r>
              <a:rPr lang="en-IN" sz="1100" dirty="0">
                <a:solidFill>
                  <a:schemeClr val="tx2"/>
                </a:solidFill>
              </a:rPr>
              <a:t> </a:t>
            </a:r>
            <a:r>
              <a:rPr lang="en-IN" sz="1100" dirty="0">
                <a:solidFill>
                  <a:schemeClr val="accent5">
                    <a:lumMod val="40000"/>
                    <a:lumOff val="60000"/>
                  </a:schemeClr>
                </a:solidFill>
              </a:rPr>
              <a:t>Yash </a:t>
            </a:r>
            <a:r>
              <a:rPr lang="en-IN" sz="1100" dirty="0" err="1">
                <a:solidFill>
                  <a:schemeClr val="accent5">
                    <a:lumMod val="40000"/>
                    <a:lumOff val="60000"/>
                  </a:schemeClr>
                </a:solidFill>
              </a:rPr>
              <a:t>surya</a:t>
            </a:r>
            <a:r>
              <a:rPr lang="en-IN" sz="1100" dirty="0">
                <a:solidFill>
                  <a:schemeClr val="accent5">
                    <a:lumMod val="40000"/>
                    <a:lumOff val="60000"/>
                  </a:schemeClr>
                </a:solidFill>
              </a:rPr>
              <a:t> and Arindam</a:t>
            </a:r>
            <a:r>
              <a:rPr lang="en-IN" sz="1100" dirty="0">
                <a:solidFill>
                  <a:schemeClr val="tx2"/>
                </a:solidFill>
              </a:rPr>
              <a:t>- third runner up- </a:t>
            </a:r>
            <a:r>
              <a:rPr lang="en-IN" sz="1100" b="1" dirty="0">
                <a:solidFill>
                  <a:schemeClr val="tx2"/>
                </a:solidFill>
              </a:rPr>
              <a:t>Global Virtual Hackathon 2021, HKBU</a:t>
            </a:r>
          </a:p>
          <a:p>
            <a:pPr marL="342900" indent="-342900">
              <a:buAutoNum type="arabicPeriod"/>
            </a:pPr>
            <a:endParaRPr lang="en-IN" sz="1100" dirty="0">
              <a:solidFill>
                <a:schemeClr val="tx2"/>
              </a:solidFill>
            </a:endParaRPr>
          </a:p>
          <a:p>
            <a:pPr marL="342900" indent="-342900">
              <a:buAutoNum type="arabicPeriod"/>
            </a:pPr>
            <a:r>
              <a:rPr lang="en-IN" sz="1100" dirty="0" err="1">
                <a:solidFill>
                  <a:schemeClr val="accent5">
                    <a:lumMod val="40000"/>
                    <a:lumOff val="60000"/>
                  </a:schemeClr>
                </a:solidFill>
              </a:rPr>
              <a:t>Vishwajeeth</a:t>
            </a:r>
            <a:r>
              <a:rPr lang="en-IN" sz="1100" dirty="0">
                <a:solidFill>
                  <a:schemeClr val="accent5">
                    <a:lumMod val="40000"/>
                    <a:lumOff val="60000"/>
                  </a:schemeClr>
                </a:solidFill>
              </a:rPr>
              <a:t> Reddy</a:t>
            </a:r>
            <a:r>
              <a:rPr lang="en-IN" sz="1100" dirty="0">
                <a:solidFill>
                  <a:schemeClr val="tx2"/>
                </a:solidFill>
              </a:rPr>
              <a:t> - winner - </a:t>
            </a:r>
            <a:r>
              <a:rPr lang="en-IN" sz="1100" b="1" dirty="0" err="1">
                <a:solidFill>
                  <a:schemeClr val="tx2"/>
                </a:solidFill>
              </a:rPr>
              <a:t>Hacknitr</a:t>
            </a:r>
            <a:r>
              <a:rPr lang="en-IN" sz="1100" b="1" dirty="0">
                <a:solidFill>
                  <a:schemeClr val="tx2"/>
                </a:solidFill>
              </a:rPr>
              <a:t> 2.0</a:t>
            </a:r>
          </a:p>
          <a:p>
            <a:pPr marL="342900" indent="-342900">
              <a:buAutoNum type="arabicPeriod"/>
            </a:pPr>
            <a:endParaRPr lang="en-IN" sz="1100" dirty="0">
              <a:solidFill>
                <a:schemeClr val="tx2"/>
              </a:solidFill>
            </a:endParaRPr>
          </a:p>
          <a:p>
            <a:pPr marL="342900" indent="-342900">
              <a:buAutoNum type="arabicPeriod"/>
            </a:pPr>
            <a:r>
              <a:rPr lang="en-IN" sz="1100" dirty="0">
                <a:solidFill>
                  <a:schemeClr val="accent5">
                    <a:lumMod val="40000"/>
                    <a:lumOff val="60000"/>
                  </a:schemeClr>
                </a:solidFill>
              </a:rPr>
              <a:t>Aneesh </a:t>
            </a:r>
            <a:r>
              <a:rPr lang="en-IN" sz="1100" dirty="0" err="1">
                <a:solidFill>
                  <a:schemeClr val="accent5">
                    <a:lumMod val="40000"/>
                    <a:lumOff val="60000"/>
                  </a:schemeClr>
                </a:solidFill>
              </a:rPr>
              <a:t>Sarjit</a:t>
            </a:r>
            <a:r>
              <a:rPr lang="en-IN" sz="1100" dirty="0">
                <a:solidFill>
                  <a:schemeClr val="accent5">
                    <a:lumMod val="40000"/>
                    <a:lumOff val="60000"/>
                  </a:schemeClr>
                </a:solidFill>
              </a:rPr>
              <a:t> M S </a:t>
            </a:r>
            <a:r>
              <a:rPr lang="en-IN" sz="1100" dirty="0">
                <a:solidFill>
                  <a:schemeClr val="tx2"/>
                </a:solidFill>
              </a:rPr>
              <a:t>- Winner in Health care track -</a:t>
            </a:r>
            <a:r>
              <a:rPr lang="en-IN" sz="1100" b="1" dirty="0">
                <a:solidFill>
                  <a:schemeClr val="tx2"/>
                </a:solidFill>
              </a:rPr>
              <a:t>ISTE </a:t>
            </a:r>
            <a:r>
              <a:rPr lang="en-IN" sz="1100" b="1" dirty="0" err="1">
                <a:solidFill>
                  <a:schemeClr val="tx2"/>
                </a:solidFill>
              </a:rPr>
              <a:t>Technica</a:t>
            </a:r>
            <a:r>
              <a:rPr lang="en-IN" sz="1100" b="1" dirty="0">
                <a:solidFill>
                  <a:schemeClr val="tx2"/>
                </a:solidFill>
              </a:rPr>
              <a:t> Hackathon 2021</a:t>
            </a:r>
          </a:p>
          <a:p>
            <a:pPr marL="342900" indent="-342900">
              <a:buAutoNum type="arabicPeriod"/>
            </a:pPr>
            <a:endParaRPr lang="en-IN" sz="1100" dirty="0">
              <a:solidFill>
                <a:schemeClr val="tx2"/>
              </a:solidFill>
            </a:endParaRPr>
          </a:p>
          <a:p>
            <a:pPr marL="342900" indent="-342900">
              <a:buAutoNum type="arabicPeriod"/>
            </a:pPr>
            <a:r>
              <a:rPr lang="en-IN" sz="1100" dirty="0">
                <a:solidFill>
                  <a:schemeClr val="accent5">
                    <a:lumMod val="40000"/>
                    <a:lumOff val="60000"/>
                  </a:schemeClr>
                </a:solidFill>
              </a:rPr>
              <a:t>Khushi </a:t>
            </a:r>
            <a:r>
              <a:rPr lang="en-IN" sz="1100" dirty="0" err="1">
                <a:solidFill>
                  <a:schemeClr val="accent5">
                    <a:lumMod val="40000"/>
                    <a:lumOff val="60000"/>
                  </a:schemeClr>
                </a:solidFill>
              </a:rPr>
              <a:t>singh</a:t>
            </a:r>
            <a:r>
              <a:rPr lang="en-IN" sz="1100" dirty="0">
                <a:solidFill>
                  <a:schemeClr val="accent5">
                    <a:lumMod val="40000"/>
                    <a:lumOff val="60000"/>
                  </a:schemeClr>
                </a:solidFill>
              </a:rPr>
              <a:t>, </a:t>
            </a:r>
            <a:r>
              <a:rPr lang="en-IN" sz="1100" dirty="0" err="1">
                <a:solidFill>
                  <a:schemeClr val="accent5">
                    <a:lumMod val="40000"/>
                    <a:lumOff val="60000"/>
                  </a:schemeClr>
                </a:solidFill>
              </a:rPr>
              <a:t>Yati</a:t>
            </a:r>
            <a:r>
              <a:rPr lang="en-IN" sz="1100" dirty="0">
                <a:solidFill>
                  <a:schemeClr val="accent5">
                    <a:lumMod val="40000"/>
                    <a:lumOff val="60000"/>
                  </a:schemeClr>
                </a:solidFill>
              </a:rPr>
              <a:t> </a:t>
            </a:r>
            <a:r>
              <a:rPr lang="en-IN" sz="1100" dirty="0" err="1">
                <a:solidFill>
                  <a:schemeClr val="accent5">
                    <a:lumMod val="40000"/>
                    <a:lumOff val="60000"/>
                  </a:schemeClr>
                </a:solidFill>
              </a:rPr>
              <a:t>rastoji</a:t>
            </a:r>
            <a:r>
              <a:rPr lang="en-IN" sz="1100" dirty="0">
                <a:solidFill>
                  <a:schemeClr val="accent5">
                    <a:lumMod val="40000"/>
                    <a:lumOff val="60000"/>
                  </a:schemeClr>
                </a:solidFill>
              </a:rPr>
              <a:t>, Shubham </a:t>
            </a:r>
            <a:r>
              <a:rPr lang="en-IN" sz="1100" dirty="0" err="1">
                <a:solidFill>
                  <a:schemeClr val="accent5">
                    <a:lumMod val="40000"/>
                    <a:lumOff val="60000"/>
                  </a:schemeClr>
                </a:solidFill>
              </a:rPr>
              <a:t>shankaram</a:t>
            </a:r>
            <a:r>
              <a:rPr lang="en-IN" sz="1100" dirty="0">
                <a:solidFill>
                  <a:schemeClr val="accent5">
                    <a:lumMod val="40000"/>
                    <a:lumOff val="60000"/>
                  </a:schemeClr>
                </a:solidFill>
              </a:rPr>
              <a:t> and </a:t>
            </a:r>
            <a:r>
              <a:rPr lang="en-IN" sz="1100" dirty="0" err="1">
                <a:solidFill>
                  <a:schemeClr val="accent5">
                    <a:lumMod val="40000"/>
                    <a:lumOff val="60000"/>
                  </a:schemeClr>
                </a:solidFill>
              </a:rPr>
              <a:t>Shaurya</a:t>
            </a:r>
            <a:r>
              <a:rPr lang="en-IN" sz="1100" dirty="0">
                <a:solidFill>
                  <a:schemeClr val="accent5">
                    <a:lumMod val="40000"/>
                    <a:lumOff val="60000"/>
                  </a:schemeClr>
                </a:solidFill>
              </a:rPr>
              <a:t> Chandra </a:t>
            </a:r>
            <a:r>
              <a:rPr lang="en-IN" sz="1100" dirty="0">
                <a:solidFill>
                  <a:schemeClr val="tx2"/>
                </a:solidFill>
              </a:rPr>
              <a:t>- Winners in </a:t>
            </a:r>
            <a:r>
              <a:rPr lang="en-IN" sz="1100" b="1" dirty="0">
                <a:solidFill>
                  <a:schemeClr val="tx2"/>
                </a:solidFill>
              </a:rPr>
              <a:t>Hardware track - Hack36</a:t>
            </a:r>
          </a:p>
          <a:p>
            <a:pPr marL="342900" indent="-342900">
              <a:buAutoNum type="arabicPeriod"/>
            </a:pPr>
            <a:endParaRPr lang="en-IN" sz="1100" dirty="0">
              <a:solidFill>
                <a:schemeClr val="tx2"/>
              </a:solidFill>
            </a:endParaRPr>
          </a:p>
          <a:p>
            <a:pPr marL="342900" indent="-342900">
              <a:buAutoNum type="arabicPeriod"/>
            </a:pPr>
            <a:r>
              <a:rPr lang="en-IN" sz="1100" dirty="0" err="1">
                <a:solidFill>
                  <a:schemeClr val="accent5">
                    <a:lumMod val="40000"/>
                    <a:lumOff val="60000"/>
                  </a:schemeClr>
                </a:solidFill>
              </a:rPr>
              <a:t>Shaurya</a:t>
            </a:r>
            <a:r>
              <a:rPr lang="en-IN" sz="1100" dirty="0">
                <a:solidFill>
                  <a:schemeClr val="accent5">
                    <a:lumMod val="40000"/>
                    <a:lumOff val="60000"/>
                  </a:schemeClr>
                </a:solidFill>
              </a:rPr>
              <a:t> </a:t>
            </a:r>
            <a:r>
              <a:rPr lang="en-IN" sz="1100" dirty="0" err="1">
                <a:solidFill>
                  <a:schemeClr val="accent5">
                    <a:lumMod val="40000"/>
                    <a:lumOff val="60000"/>
                  </a:schemeClr>
                </a:solidFill>
              </a:rPr>
              <a:t>chandra</a:t>
            </a:r>
            <a:r>
              <a:rPr lang="en-IN" sz="1100" dirty="0">
                <a:solidFill>
                  <a:schemeClr val="tx2"/>
                </a:solidFill>
              </a:rPr>
              <a:t>-VIHAAN by IEEE DTU: Overall 2ndEquinox by </a:t>
            </a:r>
            <a:r>
              <a:rPr lang="en-IN" sz="1100" b="1" dirty="0" err="1">
                <a:solidFill>
                  <a:schemeClr val="tx2"/>
                </a:solidFill>
              </a:rPr>
              <a:t>RoboVitics</a:t>
            </a:r>
            <a:r>
              <a:rPr lang="en-IN" sz="1100" b="1" dirty="0">
                <a:solidFill>
                  <a:schemeClr val="tx2"/>
                </a:solidFill>
              </a:rPr>
              <a:t> VIT</a:t>
            </a:r>
            <a:r>
              <a:rPr lang="en-IN" sz="1100" dirty="0">
                <a:solidFill>
                  <a:schemeClr val="tx2"/>
                </a:solidFill>
              </a:rPr>
              <a:t>: Best Hardware </a:t>
            </a:r>
            <a:r>
              <a:rPr lang="en-IN" sz="1100" dirty="0" err="1">
                <a:solidFill>
                  <a:schemeClr val="tx2"/>
                </a:solidFill>
              </a:rPr>
              <a:t>TrackDEVSPACE</a:t>
            </a:r>
            <a:r>
              <a:rPr lang="en-IN" sz="1100" dirty="0">
                <a:solidFill>
                  <a:schemeClr val="tx2"/>
                </a:solidFill>
              </a:rPr>
              <a:t> by CSI VIT: Overall 3</a:t>
            </a:r>
            <a:r>
              <a:rPr lang="en-IN" sz="1100" baseline="30000" dirty="0">
                <a:solidFill>
                  <a:schemeClr val="tx2"/>
                </a:solidFill>
              </a:rPr>
              <a:t>rd</a:t>
            </a:r>
            <a:endParaRPr lang="en-IN" sz="1100" dirty="0">
              <a:solidFill>
                <a:schemeClr val="tx2"/>
              </a:solidFill>
            </a:endParaRPr>
          </a:p>
          <a:p>
            <a:pPr marL="342900" indent="-342900">
              <a:buAutoNum type="arabicPeriod"/>
            </a:pPr>
            <a:endParaRPr lang="en-IN" sz="1100" dirty="0">
              <a:solidFill>
                <a:schemeClr val="tx2"/>
              </a:solidFill>
            </a:endParaRPr>
          </a:p>
          <a:p>
            <a:pPr marL="342900" indent="-342900">
              <a:buAutoNum type="arabicPeriod"/>
            </a:pPr>
            <a:r>
              <a:rPr lang="en-IN" sz="1100" dirty="0" err="1">
                <a:solidFill>
                  <a:schemeClr val="accent5">
                    <a:lumMod val="40000"/>
                    <a:lumOff val="60000"/>
                  </a:schemeClr>
                </a:solidFill>
              </a:rPr>
              <a:t>prajna</a:t>
            </a:r>
            <a:r>
              <a:rPr lang="en-IN" sz="1100" dirty="0">
                <a:solidFill>
                  <a:schemeClr val="tx2"/>
                </a:solidFill>
              </a:rPr>
              <a:t>-</a:t>
            </a:r>
            <a:r>
              <a:rPr lang="en-IN" sz="1100" b="1" dirty="0">
                <a:solidFill>
                  <a:schemeClr val="tx2"/>
                </a:solidFill>
              </a:rPr>
              <a:t>Generation Google Scholar APAC region </a:t>
            </a:r>
            <a:r>
              <a:rPr lang="en-IN" sz="1100" dirty="0">
                <a:solidFill>
                  <a:schemeClr val="tx2"/>
                </a:solidFill>
              </a:rPr>
              <a:t>– </a:t>
            </a:r>
            <a:r>
              <a:rPr lang="en-IN" sz="1100" dirty="0" err="1">
                <a:solidFill>
                  <a:schemeClr val="tx2"/>
                </a:solidFill>
              </a:rPr>
              <a:t>prajna</a:t>
            </a:r>
            <a:endParaRPr lang="en-IN" sz="1100" dirty="0">
              <a:solidFill>
                <a:schemeClr val="tx2"/>
              </a:solidFill>
            </a:endParaRPr>
          </a:p>
          <a:p>
            <a:pPr marL="342900" indent="-342900">
              <a:buAutoNum type="arabicPeriod"/>
            </a:pPr>
            <a:endParaRPr lang="en-IN" sz="1100" dirty="0">
              <a:solidFill>
                <a:schemeClr val="tx2"/>
              </a:solidFill>
            </a:endParaRPr>
          </a:p>
          <a:p>
            <a:pPr marL="342900" indent="-342900">
              <a:buFont typeface="Arial"/>
              <a:buAutoNum type="arabicPeriod"/>
            </a:pPr>
            <a:r>
              <a:rPr lang="en-IN" sz="1100" dirty="0" err="1">
                <a:solidFill>
                  <a:schemeClr val="accent5">
                    <a:lumMod val="40000"/>
                    <a:lumOff val="60000"/>
                  </a:schemeClr>
                </a:solidFill>
              </a:rPr>
              <a:t>Ritwik</a:t>
            </a:r>
            <a:r>
              <a:rPr lang="en-IN" sz="1100" dirty="0">
                <a:solidFill>
                  <a:schemeClr val="accent5">
                    <a:lumMod val="40000"/>
                    <a:lumOff val="60000"/>
                  </a:schemeClr>
                </a:solidFill>
              </a:rPr>
              <a:t> Kundu</a:t>
            </a:r>
            <a:r>
              <a:rPr lang="en-IN" sz="1100" dirty="0">
                <a:solidFill>
                  <a:schemeClr val="tx2"/>
                </a:solidFill>
              </a:rPr>
              <a:t>- </a:t>
            </a:r>
            <a:r>
              <a:rPr lang="en-IN" sz="1100" b="1" dirty="0">
                <a:solidFill>
                  <a:schemeClr val="tx2"/>
                </a:solidFill>
              </a:rPr>
              <a:t>Samsung Prism Internship programme</a:t>
            </a:r>
            <a:r>
              <a:rPr lang="en-IN" sz="1100" dirty="0">
                <a:solidFill>
                  <a:schemeClr val="tx2"/>
                </a:solidFill>
              </a:rPr>
              <a:t> </a:t>
            </a:r>
          </a:p>
          <a:p>
            <a:pPr marL="342900" indent="-342900">
              <a:buAutoNum type="arabicPeriod"/>
            </a:pPr>
            <a:endParaRPr lang="en-IN" sz="1100" dirty="0">
              <a:solidFill>
                <a:schemeClr val="tx2"/>
              </a:solidFill>
            </a:endParaRPr>
          </a:p>
          <a:p>
            <a:pPr marL="342900" indent="-342900">
              <a:buAutoNum type="arabicPeriod"/>
            </a:pPr>
            <a:r>
              <a:rPr lang="en-IN" sz="1100" dirty="0">
                <a:solidFill>
                  <a:schemeClr val="accent5">
                    <a:lumMod val="40000"/>
                    <a:lumOff val="60000"/>
                  </a:schemeClr>
                </a:solidFill>
              </a:rPr>
              <a:t>Shubham </a:t>
            </a:r>
            <a:r>
              <a:rPr lang="en-IN" sz="1100" dirty="0" err="1">
                <a:solidFill>
                  <a:schemeClr val="accent5">
                    <a:lumMod val="40000"/>
                    <a:lumOff val="60000"/>
                  </a:schemeClr>
                </a:solidFill>
              </a:rPr>
              <a:t>shankaram</a:t>
            </a:r>
            <a:r>
              <a:rPr lang="en-IN" sz="1100" dirty="0">
                <a:solidFill>
                  <a:schemeClr val="tx2"/>
                </a:solidFill>
              </a:rPr>
              <a:t>: </a:t>
            </a:r>
            <a:r>
              <a:rPr lang="en-IN" sz="1100" b="1" dirty="0">
                <a:solidFill>
                  <a:schemeClr val="tx2"/>
                </a:solidFill>
              </a:rPr>
              <a:t>Hack This Fall 2.0 </a:t>
            </a:r>
            <a:r>
              <a:rPr lang="en-IN" sz="1100" dirty="0">
                <a:solidFill>
                  <a:schemeClr val="tx2"/>
                </a:solidFill>
              </a:rPr>
              <a:t>- WINNER </a:t>
            </a:r>
            <a:r>
              <a:rPr lang="en-IN" sz="1100" dirty="0" err="1">
                <a:solidFill>
                  <a:schemeClr val="tx2"/>
                </a:solidFill>
              </a:rPr>
              <a:t>Agoric</a:t>
            </a:r>
            <a:r>
              <a:rPr lang="en-IN" sz="1100" dirty="0">
                <a:solidFill>
                  <a:schemeClr val="tx2"/>
                </a:solidFill>
              </a:rPr>
              <a:t> Build Challenge</a:t>
            </a:r>
          </a:p>
        </p:txBody>
      </p:sp>
    </p:spTree>
    <p:extLst>
      <p:ext uri="{BB962C8B-B14F-4D97-AF65-F5344CB8AC3E}">
        <p14:creationId xmlns:p14="http://schemas.microsoft.com/office/powerpoint/2010/main" val="2284954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5" name="Picture 4">
            <a:extLst>
              <a:ext uri="{FF2B5EF4-FFF2-40B4-BE49-F238E27FC236}">
                <a16:creationId xmlns:a16="http://schemas.microsoft.com/office/drawing/2014/main" id="{7B025786-A420-4D7C-A9BC-9E153F28692B}"/>
              </a:ext>
            </a:extLst>
          </p:cNvPr>
          <p:cNvPicPr>
            <a:picLocks noChangeAspect="1"/>
          </p:cNvPicPr>
          <p:nvPr/>
        </p:nvPicPr>
        <p:blipFill>
          <a:blip r:embed="rId5"/>
          <a:stretch>
            <a:fillRect/>
          </a:stretch>
        </p:blipFill>
        <p:spPr>
          <a:xfrm>
            <a:off x="0" y="0"/>
            <a:ext cx="9144000" cy="5143500"/>
          </a:xfrm>
          <a:prstGeom prst="rect">
            <a:avLst/>
          </a:prstGeom>
        </p:spPr>
      </p:pic>
      <p:pic>
        <p:nvPicPr>
          <p:cNvPr id="2" name="calm down">
            <a:hlinkClick r:id="" action="ppaction://media"/>
            <a:extLst>
              <a:ext uri="{FF2B5EF4-FFF2-40B4-BE49-F238E27FC236}">
                <a16:creationId xmlns:a16="http://schemas.microsoft.com/office/drawing/2014/main" id="{2D09C62F-B360-4528-8A15-7BF953F49EA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772930" y="1134022"/>
            <a:ext cx="5598140" cy="4009478"/>
          </a:xfrm>
          <a:prstGeom prst="rect">
            <a:avLst/>
          </a:prstGeom>
        </p:spPr>
      </p:pic>
      <p:sp>
        <p:nvSpPr>
          <p:cNvPr id="3" name="TextBox 2">
            <a:extLst>
              <a:ext uri="{FF2B5EF4-FFF2-40B4-BE49-F238E27FC236}">
                <a16:creationId xmlns:a16="http://schemas.microsoft.com/office/drawing/2014/main" id="{F3A789A9-ABC2-4587-9023-A4A6F06BD73D}"/>
              </a:ext>
            </a:extLst>
          </p:cNvPr>
          <p:cNvSpPr txBox="1"/>
          <p:nvPr/>
        </p:nvSpPr>
        <p:spPr>
          <a:xfrm>
            <a:off x="1772930" y="360552"/>
            <a:ext cx="6083710" cy="707886"/>
          </a:xfrm>
          <a:prstGeom prst="rect">
            <a:avLst/>
          </a:prstGeom>
          <a:noFill/>
        </p:spPr>
        <p:txBody>
          <a:bodyPr wrap="square" rtlCol="0">
            <a:spAutoFit/>
          </a:bodyPr>
          <a:lstStyle/>
          <a:p>
            <a:r>
              <a:rPr lang="en-US" sz="2000" dirty="0">
                <a:solidFill>
                  <a:schemeClr val="accent5">
                    <a:lumMod val="40000"/>
                    <a:lumOff val="60000"/>
                  </a:schemeClr>
                </a:solidFill>
                <a:latin typeface="Adobe Fan Heiti Std B" panose="020B0700000000000000" pitchFamily="34" charset="-128"/>
                <a:ea typeface="Adobe Fan Heiti Std B" panose="020B0700000000000000" pitchFamily="34" charset="-128"/>
              </a:rPr>
              <a:t>Woah! Let us not directly jump into the technical part. We can start with something fun.</a:t>
            </a:r>
            <a:endParaRPr lang="en-IN" sz="2000" dirty="0">
              <a:solidFill>
                <a:schemeClr val="accent5">
                  <a:lumMod val="40000"/>
                  <a:lumOff val="60000"/>
                </a:schemeClr>
              </a:solidFill>
              <a:latin typeface="Adobe Fan Heiti Std B" panose="020B0700000000000000" pitchFamily="34" charset="-128"/>
              <a:ea typeface="Adobe Fan Heiti Std B" panose="020B0700000000000000"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1D03CE-F193-46D4-98B8-99D07710D5D5}"/>
              </a:ext>
            </a:extLst>
          </p:cNvPr>
          <p:cNvPicPr>
            <a:picLocks noChangeAspect="1"/>
          </p:cNvPicPr>
          <p:nvPr/>
        </p:nvPicPr>
        <p:blipFill>
          <a:blip r:embed="rId2"/>
          <a:stretch>
            <a:fillRect/>
          </a:stretch>
        </p:blipFill>
        <p:spPr>
          <a:xfrm>
            <a:off x="0" y="0"/>
            <a:ext cx="9144000" cy="5143500"/>
          </a:xfrm>
          <a:prstGeom prst="rect">
            <a:avLst/>
          </a:prstGeom>
        </p:spPr>
      </p:pic>
      <p:sp>
        <p:nvSpPr>
          <p:cNvPr id="3" name="TextBox 2">
            <a:extLst>
              <a:ext uri="{FF2B5EF4-FFF2-40B4-BE49-F238E27FC236}">
                <a16:creationId xmlns:a16="http://schemas.microsoft.com/office/drawing/2014/main" id="{C82B5D94-0067-42FA-983C-C0C282D67083}"/>
              </a:ext>
            </a:extLst>
          </p:cNvPr>
          <p:cNvSpPr txBox="1"/>
          <p:nvPr/>
        </p:nvSpPr>
        <p:spPr>
          <a:xfrm>
            <a:off x="3471862" y="33994"/>
            <a:ext cx="2200276" cy="584775"/>
          </a:xfrm>
          <a:prstGeom prst="rect">
            <a:avLst/>
          </a:prstGeom>
          <a:noFill/>
        </p:spPr>
        <p:txBody>
          <a:bodyPr wrap="square" rtlCol="0">
            <a:spAutoFit/>
          </a:bodyPr>
          <a:lstStyle/>
          <a:p>
            <a:r>
              <a:rPr lang="en-US" sz="3200" dirty="0">
                <a:solidFill>
                  <a:srgbClr val="216A8F"/>
                </a:solidFill>
                <a:latin typeface="Adobe Fan Heiti Std B" panose="020B0700000000000000" pitchFamily="34" charset="-128"/>
                <a:ea typeface="Adobe Fan Heiti Std B" panose="020B0700000000000000" pitchFamily="34" charset="-128"/>
              </a:rPr>
              <a:t>Next event</a:t>
            </a:r>
            <a:endParaRPr lang="en-IN" sz="3200" dirty="0">
              <a:solidFill>
                <a:srgbClr val="216A8F"/>
              </a:solidFill>
              <a:latin typeface="Adobe Fan Heiti Std B" panose="020B0700000000000000" pitchFamily="34" charset="-128"/>
              <a:ea typeface="Adobe Fan Heiti Std B" panose="020B0700000000000000" pitchFamily="34" charset="-128"/>
            </a:endParaRPr>
          </a:p>
        </p:txBody>
      </p:sp>
      <p:sp>
        <p:nvSpPr>
          <p:cNvPr id="6" name="TextBox 5">
            <a:extLst>
              <a:ext uri="{FF2B5EF4-FFF2-40B4-BE49-F238E27FC236}">
                <a16:creationId xmlns:a16="http://schemas.microsoft.com/office/drawing/2014/main" id="{6B45A465-DB25-4FC3-9B56-12D9D27030B7}"/>
              </a:ext>
            </a:extLst>
          </p:cNvPr>
          <p:cNvSpPr txBox="1"/>
          <p:nvPr/>
        </p:nvSpPr>
        <p:spPr>
          <a:xfrm>
            <a:off x="152606" y="533460"/>
            <a:ext cx="4329114" cy="4524315"/>
          </a:xfrm>
          <a:prstGeom prst="rect">
            <a:avLst/>
          </a:prstGeom>
          <a:noFill/>
        </p:spPr>
        <p:txBody>
          <a:bodyPr wrap="square">
            <a:spAutoFit/>
          </a:bodyPr>
          <a:lstStyle/>
          <a:p>
            <a:r>
              <a:rPr lang="en-US" sz="1200" b="0" i="0" dirty="0">
                <a:solidFill>
                  <a:schemeClr val="tx2"/>
                </a:solidFill>
                <a:effectLst/>
                <a:latin typeface="-apple-system"/>
              </a:rPr>
              <a:t>Ever wondered if you could control the lights at home with a phone? If your car indicators could turn on and off automatically on the road? Life would become so much easier if your refrigerator could tell you that you were running short on groceries! But how?</a:t>
            </a:r>
            <a:br>
              <a:rPr lang="en-US" sz="1200" dirty="0">
                <a:solidFill>
                  <a:schemeClr val="tx2"/>
                </a:solidFill>
              </a:rPr>
            </a:br>
            <a:br>
              <a:rPr lang="en-US" sz="1200" dirty="0">
                <a:solidFill>
                  <a:schemeClr val="tx2"/>
                </a:solidFill>
              </a:rPr>
            </a:br>
            <a:r>
              <a:rPr lang="en-US" sz="1200" b="0" i="0" dirty="0">
                <a:solidFill>
                  <a:schemeClr val="tx2"/>
                </a:solidFill>
                <a:effectLst/>
                <a:latin typeface="-apple-system"/>
              </a:rPr>
              <a:t>IoT is the answer to all your questions.</a:t>
            </a:r>
            <a:br>
              <a:rPr lang="en-US" sz="1200" dirty="0">
                <a:solidFill>
                  <a:schemeClr val="tx2"/>
                </a:solidFill>
              </a:rPr>
            </a:br>
            <a:br>
              <a:rPr lang="en-US" sz="1200" dirty="0">
                <a:solidFill>
                  <a:schemeClr val="tx2"/>
                </a:solidFill>
              </a:rPr>
            </a:br>
            <a:r>
              <a:rPr lang="en-US" sz="1200" b="0" i="0" dirty="0">
                <a:solidFill>
                  <a:schemeClr val="tx2"/>
                </a:solidFill>
                <a:effectLst/>
                <a:latin typeface="-apple-system"/>
              </a:rPr>
              <a:t>The revolutionary concept of the Internet of Things refers to a vast network of common devices connected to each-other, actively passing information to and </a:t>
            </a:r>
            <a:r>
              <a:rPr lang="en-US" sz="1200" b="0" i="0" dirty="0" err="1">
                <a:solidFill>
                  <a:schemeClr val="tx2"/>
                </a:solidFill>
                <a:effectLst/>
                <a:latin typeface="-apple-system"/>
              </a:rPr>
              <a:t>fro</a:t>
            </a:r>
            <a:r>
              <a:rPr lang="en-US" sz="1200" b="0" i="0" dirty="0">
                <a:solidFill>
                  <a:schemeClr val="tx2"/>
                </a:solidFill>
                <a:effectLst/>
                <a:latin typeface="-apple-system"/>
              </a:rPr>
              <a:t>, and helping automate tedious processes.</a:t>
            </a:r>
            <a:br>
              <a:rPr lang="en-US" sz="1200" dirty="0">
                <a:solidFill>
                  <a:schemeClr val="tx2"/>
                </a:solidFill>
              </a:rPr>
            </a:br>
            <a:br>
              <a:rPr lang="en-US" sz="1200" dirty="0">
                <a:solidFill>
                  <a:schemeClr val="tx2"/>
                </a:solidFill>
              </a:rPr>
            </a:br>
            <a:r>
              <a:rPr lang="en-US" sz="1200" b="0" i="0" dirty="0">
                <a:solidFill>
                  <a:schemeClr val="tx2"/>
                </a:solidFill>
                <a:effectLst/>
                <a:latin typeface="-apple-system"/>
              </a:rPr>
              <a:t>At </a:t>
            </a:r>
            <a:r>
              <a:rPr lang="en-US" sz="1200" b="0" i="0" dirty="0" err="1">
                <a:solidFill>
                  <a:schemeClr val="tx2"/>
                </a:solidFill>
                <a:effectLst/>
                <a:latin typeface="-apple-system"/>
              </a:rPr>
              <a:t>IoTautomata</a:t>
            </a:r>
            <a:r>
              <a:rPr lang="en-US" sz="1200" b="0" i="0" dirty="0">
                <a:solidFill>
                  <a:schemeClr val="tx2"/>
                </a:solidFill>
                <a:effectLst/>
                <a:latin typeface="-apple-system"/>
              </a:rPr>
              <a:t>, </a:t>
            </a:r>
            <a:r>
              <a:rPr lang="en-US" sz="1200" b="0" i="0" dirty="0">
                <a:solidFill>
                  <a:srgbClr val="00B0F0"/>
                </a:solidFill>
                <a:effectLst/>
                <a:latin typeface="-apple-system"/>
              </a:rPr>
              <a:t>a hands-on introductory session to the world of IoT, you will learn the fundamentals of building an IoT system and gain valuable experience of working with beginner-friendly IoT tools such as Node-RED.</a:t>
            </a:r>
            <a:br>
              <a:rPr lang="en-US" sz="1200" dirty="0">
                <a:solidFill>
                  <a:srgbClr val="00B0F0"/>
                </a:solidFill>
              </a:rPr>
            </a:br>
            <a:br>
              <a:rPr lang="en-US" sz="1200" dirty="0">
                <a:solidFill>
                  <a:schemeClr val="tx2"/>
                </a:solidFill>
              </a:rPr>
            </a:br>
            <a:r>
              <a:rPr lang="en-US" sz="1200" b="0" i="0" dirty="0">
                <a:solidFill>
                  <a:schemeClr val="tx2"/>
                </a:solidFill>
                <a:effectLst/>
                <a:latin typeface="-apple-system"/>
              </a:rPr>
              <a:t>Join us at 6:00 PM on November 12th to know more about IoT and Automation at </a:t>
            </a:r>
            <a:r>
              <a:rPr lang="en-US" sz="1200" i="0" dirty="0">
                <a:solidFill>
                  <a:schemeClr val="accent5">
                    <a:lumMod val="60000"/>
                    <a:lumOff val="40000"/>
                  </a:schemeClr>
                </a:solidFill>
                <a:effectLst/>
                <a:latin typeface="-apple-system"/>
                <a:hlinkClick r:id="rId3">
                  <a:extLst>
                    <a:ext uri="{A12FA001-AC4F-418D-AE19-62706E023703}">
                      <ahyp:hlinkClr xmlns:ahyp="http://schemas.microsoft.com/office/drawing/2018/hyperlinkcolor" val="tx"/>
                    </a:ext>
                  </a:extLst>
                </a:hlinkClick>
              </a:rPr>
              <a:t>https://lnkd.in/dp6Dp58n</a:t>
            </a:r>
            <a:br>
              <a:rPr lang="en-US" sz="1200" dirty="0">
                <a:solidFill>
                  <a:schemeClr val="tx2"/>
                </a:solidFill>
              </a:rPr>
            </a:br>
            <a:br>
              <a:rPr lang="en-US" sz="1200" dirty="0">
                <a:solidFill>
                  <a:schemeClr val="tx2"/>
                </a:solidFill>
              </a:rPr>
            </a:br>
            <a:r>
              <a:rPr lang="en-US" sz="1200" b="0" i="0" dirty="0">
                <a:solidFill>
                  <a:srgbClr val="00B0F0"/>
                </a:solidFill>
                <a:effectLst/>
                <a:latin typeface="-apple-system"/>
              </a:rPr>
              <a:t>Register now on VTOP!</a:t>
            </a:r>
            <a:br>
              <a:rPr lang="en-US" sz="1200" dirty="0">
                <a:solidFill>
                  <a:schemeClr val="tx2"/>
                </a:solidFill>
              </a:rPr>
            </a:br>
            <a:br>
              <a:rPr lang="en-US" sz="1200" dirty="0">
                <a:solidFill>
                  <a:schemeClr val="tx2"/>
                </a:solidFill>
              </a:rPr>
            </a:br>
            <a:r>
              <a:rPr lang="en-US" sz="1200" b="0" i="0" dirty="0">
                <a:solidFill>
                  <a:schemeClr val="tx2"/>
                </a:solidFill>
                <a:effectLst/>
                <a:latin typeface="-apple-system"/>
              </a:rPr>
              <a:t>Stay tuned!</a:t>
            </a:r>
            <a:endParaRPr lang="en-IN" sz="1200" dirty="0">
              <a:solidFill>
                <a:schemeClr val="tx2"/>
              </a:solidFill>
            </a:endParaRPr>
          </a:p>
        </p:txBody>
      </p:sp>
      <p:pic>
        <p:nvPicPr>
          <p:cNvPr id="7" name="Picture 6">
            <a:extLst>
              <a:ext uri="{FF2B5EF4-FFF2-40B4-BE49-F238E27FC236}">
                <a16:creationId xmlns:a16="http://schemas.microsoft.com/office/drawing/2014/main" id="{2F757DC7-8542-4542-9253-A88E28F4ED60}"/>
              </a:ext>
            </a:extLst>
          </p:cNvPr>
          <p:cNvPicPr>
            <a:picLocks noChangeAspect="1"/>
          </p:cNvPicPr>
          <p:nvPr/>
        </p:nvPicPr>
        <p:blipFill>
          <a:blip r:embed="rId4"/>
          <a:stretch>
            <a:fillRect/>
          </a:stretch>
        </p:blipFill>
        <p:spPr>
          <a:xfrm>
            <a:off x="4572000" y="618769"/>
            <a:ext cx="4145100" cy="4145100"/>
          </a:xfrm>
          <a:prstGeom prst="rect">
            <a:avLst/>
          </a:prstGeom>
        </p:spPr>
      </p:pic>
    </p:spTree>
    <p:extLst>
      <p:ext uri="{BB962C8B-B14F-4D97-AF65-F5344CB8AC3E}">
        <p14:creationId xmlns:p14="http://schemas.microsoft.com/office/powerpoint/2010/main" val="29146404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E3A357-B202-4D58-8110-DD63D162E2F2}"/>
              </a:ext>
            </a:extLst>
          </p:cNvPr>
          <p:cNvPicPr>
            <a:picLocks noChangeAspect="1"/>
          </p:cNvPicPr>
          <p:nvPr/>
        </p:nvPicPr>
        <p:blipFill>
          <a:blip r:embed="rId3"/>
          <a:stretch>
            <a:fillRect/>
          </a:stretch>
        </p:blipFill>
        <p:spPr>
          <a:xfrm>
            <a:off x="0" y="0"/>
            <a:ext cx="9144000" cy="5143500"/>
          </a:xfrm>
          <a:prstGeom prst="rect">
            <a:avLst/>
          </a:prstGeom>
        </p:spPr>
      </p:pic>
      <p:sp>
        <p:nvSpPr>
          <p:cNvPr id="5" name="TextBox 4">
            <a:extLst>
              <a:ext uri="{FF2B5EF4-FFF2-40B4-BE49-F238E27FC236}">
                <a16:creationId xmlns:a16="http://schemas.microsoft.com/office/drawing/2014/main" id="{C91F2CCB-BE76-47C6-A4E8-06566FDB6A40}"/>
              </a:ext>
            </a:extLst>
          </p:cNvPr>
          <p:cNvSpPr txBox="1"/>
          <p:nvPr/>
        </p:nvSpPr>
        <p:spPr>
          <a:xfrm>
            <a:off x="2574008" y="903118"/>
            <a:ext cx="3993358" cy="338554"/>
          </a:xfrm>
          <a:prstGeom prst="rect">
            <a:avLst/>
          </a:prstGeom>
          <a:noFill/>
        </p:spPr>
        <p:txBody>
          <a:bodyPr wrap="square" rtlCol="0">
            <a:spAutoFit/>
          </a:bodyPr>
          <a:lstStyle/>
          <a:p>
            <a:r>
              <a:rPr lang="en-US" sz="1600" dirty="0">
                <a:solidFill>
                  <a:schemeClr val="accent5">
                    <a:lumMod val="40000"/>
                    <a:lumOff val="60000"/>
                  </a:schemeClr>
                </a:solidFill>
                <a:latin typeface="Adobe Fan Heiti Std B" panose="020B0700000000000000" pitchFamily="34" charset="-128"/>
                <a:ea typeface="Adobe Fan Heiti Std B" panose="020B0700000000000000" pitchFamily="34" charset="-128"/>
              </a:rPr>
              <a:t>Do fill the attendance and feedback form</a:t>
            </a:r>
            <a:endParaRPr lang="en-IN" sz="1600" dirty="0">
              <a:solidFill>
                <a:schemeClr val="accent5">
                  <a:lumMod val="40000"/>
                  <a:lumOff val="60000"/>
                </a:schemeClr>
              </a:solidFill>
              <a:latin typeface="Adobe Fan Heiti Std B" panose="020B0700000000000000" pitchFamily="34" charset="-128"/>
              <a:ea typeface="Adobe Fan Heiti Std B" panose="020B0700000000000000" pitchFamily="34" charset="-128"/>
            </a:endParaRPr>
          </a:p>
        </p:txBody>
      </p:sp>
      <p:pic>
        <p:nvPicPr>
          <p:cNvPr id="6" name="Picture 5">
            <a:extLst>
              <a:ext uri="{FF2B5EF4-FFF2-40B4-BE49-F238E27FC236}">
                <a16:creationId xmlns:a16="http://schemas.microsoft.com/office/drawing/2014/main" id="{AB71D93C-6598-43C5-80B3-1E93CF1D8F73}"/>
              </a:ext>
            </a:extLst>
          </p:cNvPr>
          <p:cNvPicPr>
            <a:picLocks noChangeAspect="1"/>
          </p:cNvPicPr>
          <p:nvPr/>
        </p:nvPicPr>
        <p:blipFill>
          <a:blip r:embed="rId4"/>
          <a:stretch>
            <a:fillRect/>
          </a:stretch>
        </p:blipFill>
        <p:spPr>
          <a:xfrm>
            <a:off x="437054" y="2277383"/>
            <a:ext cx="842963" cy="842963"/>
          </a:xfrm>
          <a:prstGeom prst="rect">
            <a:avLst/>
          </a:prstGeom>
        </p:spPr>
      </p:pic>
      <p:pic>
        <p:nvPicPr>
          <p:cNvPr id="8" name="Picture 7">
            <a:extLst>
              <a:ext uri="{FF2B5EF4-FFF2-40B4-BE49-F238E27FC236}">
                <a16:creationId xmlns:a16="http://schemas.microsoft.com/office/drawing/2014/main" id="{F023A432-1234-4219-9E58-F7A0800618B4}"/>
              </a:ext>
            </a:extLst>
          </p:cNvPr>
          <p:cNvPicPr>
            <a:picLocks noChangeAspect="1"/>
          </p:cNvPicPr>
          <p:nvPr/>
        </p:nvPicPr>
        <p:blipFill>
          <a:blip r:embed="rId5"/>
          <a:stretch>
            <a:fillRect/>
          </a:stretch>
        </p:blipFill>
        <p:spPr>
          <a:xfrm>
            <a:off x="2068911" y="2277383"/>
            <a:ext cx="861591" cy="988171"/>
          </a:xfrm>
          <a:prstGeom prst="rect">
            <a:avLst/>
          </a:prstGeom>
        </p:spPr>
      </p:pic>
      <p:pic>
        <p:nvPicPr>
          <p:cNvPr id="10" name="Picture 9">
            <a:extLst>
              <a:ext uri="{FF2B5EF4-FFF2-40B4-BE49-F238E27FC236}">
                <a16:creationId xmlns:a16="http://schemas.microsoft.com/office/drawing/2014/main" id="{66765EEF-74C5-4ABD-A388-95F81299A016}"/>
              </a:ext>
            </a:extLst>
          </p:cNvPr>
          <p:cNvPicPr>
            <a:picLocks noChangeAspect="1"/>
          </p:cNvPicPr>
          <p:nvPr/>
        </p:nvPicPr>
        <p:blipFill>
          <a:blip r:embed="rId6"/>
          <a:stretch>
            <a:fillRect/>
          </a:stretch>
        </p:blipFill>
        <p:spPr>
          <a:xfrm>
            <a:off x="3719396" y="2211086"/>
            <a:ext cx="975555" cy="975555"/>
          </a:xfrm>
          <a:prstGeom prst="rect">
            <a:avLst/>
          </a:prstGeom>
        </p:spPr>
      </p:pic>
      <p:pic>
        <p:nvPicPr>
          <p:cNvPr id="12" name="Picture 11">
            <a:extLst>
              <a:ext uri="{FF2B5EF4-FFF2-40B4-BE49-F238E27FC236}">
                <a16:creationId xmlns:a16="http://schemas.microsoft.com/office/drawing/2014/main" id="{18B0FA95-E27C-47F8-8217-625B8A33914A}"/>
              </a:ext>
            </a:extLst>
          </p:cNvPr>
          <p:cNvPicPr>
            <a:picLocks noChangeAspect="1"/>
          </p:cNvPicPr>
          <p:nvPr/>
        </p:nvPicPr>
        <p:blipFill>
          <a:blip r:embed="rId7"/>
          <a:stretch>
            <a:fillRect/>
          </a:stretch>
        </p:blipFill>
        <p:spPr>
          <a:xfrm>
            <a:off x="5420438" y="2187283"/>
            <a:ext cx="999358" cy="999358"/>
          </a:xfrm>
          <a:prstGeom prst="rect">
            <a:avLst/>
          </a:prstGeom>
        </p:spPr>
      </p:pic>
      <p:sp>
        <p:nvSpPr>
          <p:cNvPr id="13" name="TextBox 12">
            <a:extLst>
              <a:ext uri="{FF2B5EF4-FFF2-40B4-BE49-F238E27FC236}">
                <a16:creationId xmlns:a16="http://schemas.microsoft.com/office/drawing/2014/main" id="{587421DF-9556-4C9C-8EBF-FB65E769EBF7}"/>
              </a:ext>
            </a:extLst>
          </p:cNvPr>
          <p:cNvSpPr txBox="1"/>
          <p:nvPr/>
        </p:nvSpPr>
        <p:spPr>
          <a:xfrm>
            <a:off x="3249927" y="1482801"/>
            <a:ext cx="2641519" cy="338554"/>
          </a:xfrm>
          <a:prstGeom prst="rect">
            <a:avLst/>
          </a:prstGeom>
          <a:noFill/>
        </p:spPr>
        <p:txBody>
          <a:bodyPr wrap="square" rtlCol="0">
            <a:spAutoFit/>
          </a:bodyPr>
          <a:lstStyle/>
          <a:p>
            <a:r>
              <a:rPr lang="en-US" sz="1600" b="1" dirty="0">
                <a:solidFill>
                  <a:schemeClr val="accent5">
                    <a:lumMod val="40000"/>
                    <a:lumOff val="60000"/>
                  </a:schemeClr>
                </a:solidFill>
                <a:latin typeface="Adobe Fan Heiti Std B" panose="020B0700000000000000" pitchFamily="34" charset="-128"/>
                <a:ea typeface="Adobe Fan Heiti Std B" panose="020B0700000000000000" pitchFamily="34" charset="-128"/>
              </a:rPr>
              <a:t>Follow us on all our socials</a:t>
            </a:r>
            <a:endParaRPr lang="en-IN" sz="1600" b="1" dirty="0">
              <a:solidFill>
                <a:schemeClr val="accent5">
                  <a:lumMod val="40000"/>
                  <a:lumOff val="60000"/>
                </a:schemeClr>
              </a:solidFill>
              <a:latin typeface="Adobe Fan Heiti Std B" panose="020B0700000000000000" pitchFamily="34" charset="-128"/>
              <a:ea typeface="Adobe Fan Heiti Std B" panose="020B0700000000000000" pitchFamily="34" charset="-128"/>
            </a:endParaRPr>
          </a:p>
        </p:txBody>
      </p:sp>
      <p:sp>
        <p:nvSpPr>
          <p:cNvPr id="15" name="TextBox 14">
            <a:extLst>
              <a:ext uri="{FF2B5EF4-FFF2-40B4-BE49-F238E27FC236}">
                <a16:creationId xmlns:a16="http://schemas.microsoft.com/office/drawing/2014/main" id="{8D3F3901-6139-4B9B-A031-5A5387ACFE9B}"/>
              </a:ext>
            </a:extLst>
          </p:cNvPr>
          <p:cNvSpPr txBox="1"/>
          <p:nvPr/>
        </p:nvSpPr>
        <p:spPr>
          <a:xfrm>
            <a:off x="557089" y="3174087"/>
            <a:ext cx="664369" cy="307777"/>
          </a:xfrm>
          <a:prstGeom prst="rect">
            <a:avLst/>
          </a:prstGeom>
          <a:noFill/>
        </p:spPr>
        <p:txBody>
          <a:bodyPr wrap="square">
            <a:spAutoFit/>
          </a:bodyPr>
          <a:lstStyle/>
          <a:p>
            <a:r>
              <a:rPr lang="en-IN" dirty="0" err="1">
                <a:solidFill>
                  <a:schemeClr val="accent5">
                    <a:lumMod val="40000"/>
                    <a:lumOff val="60000"/>
                  </a:schemeClr>
                </a:solidFill>
              </a:rPr>
              <a:t>tec.vit</a:t>
            </a:r>
            <a:endParaRPr lang="en-IN" dirty="0"/>
          </a:p>
        </p:txBody>
      </p:sp>
      <p:sp>
        <p:nvSpPr>
          <p:cNvPr id="17" name="TextBox 16">
            <a:extLst>
              <a:ext uri="{FF2B5EF4-FFF2-40B4-BE49-F238E27FC236}">
                <a16:creationId xmlns:a16="http://schemas.microsoft.com/office/drawing/2014/main" id="{F7F8DA9D-D003-44DB-A4AD-8B6A73856C2C}"/>
              </a:ext>
            </a:extLst>
          </p:cNvPr>
          <p:cNvSpPr txBox="1"/>
          <p:nvPr/>
        </p:nvSpPr>
        <p:spPr>
          <a:xfrm>
            <a:off x="1459360" y="3150943"/>
            <a:ext cx="1793081" cy="307777"/>
          </a:xfrm>
          <a:prstGeom prst="rect">
            <a:avLst/>
          </a:prstGeom>
          <a:noFill/>
        </p:spPr>
        <p:txBody>
          <a:bodyPr wrap="square">
            <a:spAutoFit/>
          </a:bodyPr>
          <a:lstStyle/>
          <a:p>
            <a:r>
              <a:rPr lang="en-IN" dirty="0">
                <a:solidFill>
                  <a:schemeClr val="accent5">
                    <a:lumMod val="40000"/>
                    <a:lumOff val="60000"/>
                  </a:schemeClr>
                </a:solidFill>
              </a:rPr>
              <a:t>github.com/TEC-VIT</a:t>
            </a:r>
            <a:endParaRPr lang="en-IN" dirty="0"/>
          </a:p>
        </p:txBody>
      </p:sp>
      <p:sp>
        <p:nvSpPr>
          <p:cNvPr id="19" name="TextBox 18">
            <a:extLst>
              <a:ext uri="{FF2B5EF4-FFF2-40B4-BE49-F238E27FC236}">
                <a16:creationId xmlns:a16="http://schemas.microsoft.com/office/drawing/2014/main" id="{E430450F-2061-4A61-9BE5-37978CAE0818}"/>
              </a:ext>
            </a:extLst>
          </p:cNvPr>
          <p:cNvSpPr txBox="1"/>
          <p:nvPr/>
        </p:nvSpPr>
        <p:spPr>
          <a:xfrm>
            <a:off x="3318471" y="3162657"/>
            <a:ext cx="1971675" cy="307777"/>
          </a:xfrm>
          <a:prstGeom prst="rect">
            <a:avLst/>
          </a:prstGeom>
          <a:noFill/>
        </p:spPr>
        <p:txBody>
          <a:bodyPr wrap="square">
            <a:spAutoFit/>
          </a:bodyPr>
          <a:lstStyle/>
          <a:p>
            <a:r>
              <a:rPr lang="en-IN" dirty="0">
                <a:solidFill>
                  <a:schemeClr val="accent5">
                    <a:lumMod val="40000"/>
                    <a:lumOff val="60000"/>
                  </a:schemeClr>
                </a:solidFill>
              </a:rPr>
              <a:t>the-electronics-club-vit</a:t>
            </a:r>
            <a:endParaRPr lang="en-IN" dirty="0"/>
          </a:p>
        </p:txBody>
      </p:sp>
      <p:sp>
        <p:nvSpPr>
          <p:cNvPr id="20" name="TextBox 19">
            <a:extLst>
              <a:ext uri="{FF2B5EF4-FFF2-40B4-BE49-F238E27FC236}">
                <a16:creationId xmlns:a16="http://schemas.microsoft.com/office/drawing/2014/main" id="{E0F60130-5E12-459C-B260-1AF1374C3507}"/>
              </a:ext>
            </a:extLst>
          </p:cNvPr>
          <p:cNvSpPr txBox="1"/>
          <p:nvPr/>
        </p:nvSpPr>
        <p:spPr>
          <a:xfrm>
            <a:off x="5587932" y="3150942"/>
            <a:ext cx="664369" cy="307777"/>
          </a:xfrm>
          <a:prstGeom prst="rect">
            <a:avLst/>
          </a:prstGeom>
          <a:noFill/>
        </p:spPr>
        <p:txBody>
          <a:bodyPr wrap="square">
            <a:spAutoFit/>
          </a:bodyPr>
          <a:lstStyle/>
          <a:p>
            <a:r>
              <a:rPr lang="en-IN" dirty="0" err="1">
                <a:solidFill>
                  <a:schemeClr val="accent5">
                    <a:lumMod val="40000"/>
                    <a:lumOff val="60000"/>
                  </a:schemeClr>
                </a:solidFill>
              </a:rPr>
              <a:t>tec.vit</a:t>
            </a:r>
            <a:endParaRPr lang="en-IN" dirty="0"/>
          </a:p>
        </p:txBody>
      </p:sp>
      <p:sp>
        <p:nvSpPr>
          <p:cNvPr id="22" name="TextBox 21">
            <a:extLst>
              <a:ext uri="{FF2B5EF4-FFF2-40B4-BE49-F238E27FC236}">
                <a16:creationId xmlns:a16="http://schemas.microsoft.com/office/drawing/2014/main" id="{B2D32513-0064-4AEA-A708-E8D8014ECFF3}"/>
              </a:ext>
            </a:extLst>
          </p:cNvPr>
          <p:cNvSpPr txBox="1"/>
          <p:nvPr/>
        </p:nvSpPr>
        <p:spPr>
          <a:xfrm>
            <a:off x="6587290" y="3150942"/>
            <a:ext cx="1793081" cy="307777"/>
          </a:xfrm>
          <a:prstGeom prst="rect">
            <a:avLst/>
          </a:prstGeom>
          <a:noFill/>
        </p:spPr>
        <p:txBody>
          <a:bodyPr wrap="square">
            <a:spAutoFit/>
          </a:bodyPr>
          <a:lstStyle/>
          <a:p>
            <a:r>
              <a:rPr lang="en-IN" dirty="0">
                <a:solidFill>
                  <a:schemeClr val="accent5">
                    <a:lumMod val="40000"/>
                    <a:lumOff val="60000"/>
                  </a:schemeClr>
                </a:solidFill>
              </a:rPr>
              <a:t>tec-vit.medium.com</a:t>
            </a:r>
          </a:p>
        </p:txBody>
      </p:sp>
      <p:pic>
        <p:nvPicPr>
          <p:cNvPr id="24" name="Picture 23">
            <a:extLst>
              <a:ext uri="{FF2B5EF4-FFF2-40B4-BE49-F238E27FC236}">
                <a16:creationId xmlns:a16="http://schemas.microsoft.com/office/drawing/2014/main" id="{3B086354-33EE-4291-8C7F-086C18CE1483}"/>
              </a:ext>
            </a:extLst>
          </p:cNvPr>
          <p:cNvPicPr>
            <a:picLocks noChangeAspect="1"/>
          </p:cNvPicPr>
          <p:nvPr/>
        </p:nvPicPr>
        <p:blipFill>
          <a:blip r:embed="rId8"/>
          <a:stretch>
            <a:fillRect/>
          </a:stretch>
        </p:blipFill>
        <p:spPr>
          <a:xfrm>
            <a:off x="6801373" y="2116700"/>
            <a:ext cx="1093744" cy="1093744"/>
          </a:xfrm>
          <a:prstGeom prst="rect">
            <a:avLst/>
          </a:prstGeom>
        </p:spPr>
      </p:pic>
    </p:spTree>
    <p:extLst>
      <p:ext uri="{BB962C8B-B14F-4D97-AF65-F5344CB8AC3E}">
        <p14:creationId xmlns:p14="http://schemas.microsoft.com/office/powerpoint/2010/main" val="2868750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8" name="Picture 7">
            <a:extLst>
              <a:ext uri="{FF2B5EF4-FFF2-40B4-BE49-F238E27FC236}">
                <a16:creationId xmlns:a16="http://schemas.microsoft.com/office/drawing/2014/main" id="{AB7838CB-58C0-4B48-9B63-F1E31EC0B8EA}"/>
              </a:ext>
            </a:extLst>
          </p:cNvPr>
          <p:cNvPicPr>
            <a:picLocks noChangeAspect="1"/>
          </p:cNvPicPr>
          <p:nvPr/>
        </p:nvPicPr>
        <p:blipFill>
          <a:blip r:embed="rId3"/>
          <a:stretch>
            <a:fillRect/>
          </a:stretch>
        </p:blipFill>
        <p:spPr>
          <a:xfrm>
            <a:off x="0" y="0"/>
            <a:ext cx="9144000" cy="5143500"/>
          </a:xfrm>
          <a:prstGeom prst="rect">
            <a:avLst/>
          </a:prstGeom>
        </p:spPr>
      </p:pic>
      <p:pic>
        <p:nvPicPr>
          <p:cNvPr id="4" name="Picture 3">
            <a:extLst>
              <a:ext uri="{FF2B5EF4-FFF2-40B4-BE49-F238E27FC236}">
                <a16:creationId xmlns:a16="http://schemas.microsoft.com/office/drawing/2014/main" id="{2068E35D-9870-410D-A49D-BC9DE1E9A660}"/>
              </a:ext>
            </a:extLst>
          </p:cNvPr>
          <p:cNvPicPr>
            <a:picLocks noChangeAspect="1"/>
          </p:cNvPicPr>
          <p:nvPr/>
        </p:nvPicPr>
        <p:blipFill>
          <a:blip r:embed="rId4"/>
          <a:stretch>
            <a:fillRect/>
          </a:stretch>
        </p:blipFill>
        <p:spPr>
          <a:xfrm>
            <a:off x="1506490" y="704623"/>
            <a:ext cx="6131019" cy="4438877"/>
          </a:xfrm>
          <a:prstGeom prst="rect">
            <a:avLst/>
          </a:prstGeom>
        </p:spPr>
      </p:pic>
      <p:sp>
        <p:nvSpPr>
          <p:cNvPr id="5" name="TextBox 4">
            <a:extLst>
              <a:ext uri="{FF2B5EF4-FFF2-40B4-BE49-F238E27FC236}">
                <a16:creationId xmlns:a16="http://schemas.microsoft.com/office/drawing/2014/main" id="{8E26BCF2-3866-4055-955C-DE75ADD0BCCC}"/>
              </a:ext>
            </a:extLst>
          </p:cNvPr>
          <p:cNvSpPr txBox="1"/>
          <p:nvPr/>
        </p:nvSpPr>
        <p:spPr>
          <a:xfrm>
            <a:off x="1454870" y="188799"/>
            <a:ext cx="3139251" cy="523220"/>
          </a:xfrm>
          <a:prstGeom prst="rect">
            <a:avLst/>
          </a:prstGeom>
          <a:noFill/>
        </p:spPr>
        <p:txBody>
          <a:bodyPr wrap="square" rtlCol="0">
            <a:spAutoFit/>
          </a:bodyPr>
          <a:lstStyle/>
          <a:p>
            <a:r>
              <a:rPr lang="en-US" sz="2800" dirty="0">
                <a:solidFill>
                  <a:schemeClr val="accent5">
                    <a:lumMod val="40000"/>
                    <a:lumOff val="60000"/>
                  </a:schemeClr>
                </a:solidFill>
                <a:latin typeface="Adobe Fan Heiti Std B" panose="020B0700000000000000" pitchFamily="34" charset="-128"/>
                <a:ea typeface="Adobe Fan Heiti Std B" panose="020B0700000000000000" pitchFamily="34" charset="-128"/>
              </a:rPr>
              <a:t>Before joining </a:t>
            </a:r>
            <a:r>
              <a:rPr lang="en-US" sz="2400" dirty="0">
                <a:solidFill>
                  <a:schemeClr val="accent5">
                    <a:lumMod val="40000"/>
                    <a:lumOff val="60000"/>
                  </a:schemeClr>
                </a:solidFill>
                <a:latin typeface="Adobe Fan Heiti Std B" panose="020B0700000000000000" pitchFamily="34" charset="-128"/>
                <a:ea typeface="Adobe Fan Heiti Std B" panose="020B0700000000000000" pitchFamily="34" charset="-128"/>
              </a:rPr>
              <a:t>VIT</a:t>
            </a:r>
            <a:endParaRPr lang="en-IN" sz="2400" dirty="0">
              <a:solidFill>
                <a:schemeClr val="accent5">
                  <a:lumMod val="40000"/>
                  <a:lumOff val="60000"/>
                </a:schemeClr>
              </a:solidFill>
              <a:latin typeface="Adobe Fan Heiti Std B" panose="020B0700000000000000" pitchFamily="34" charset="-128"/>
              <a:ea typeface="Adobe Fan Heiti Std B" panose="020B0700000000000000" pitchFamily="34" charset="-128"/>
            </a:endParaRPr>
          </a:p>
        </p:txBody>
      </p:sp>
      <p:sp>
        <p:nvSpPr>
          <p:cNvPr id="7" name="TextBox 6">
            <a:extLst>
              <a:ext uri="{FF2B5EF4-FFF2-40B4-BE49-F238E27FC236}">
                <a16:creationId xmlns:a16="http://schemas.microsoft.com/office/drawing/2014/main" id="{25A944FD-2B87-463A-B6D8-1F5AD8A685F9}"/>
              </a:ext>
            </a:extLst>
          </p:cNvPr>
          <p:cNvSpPr txBox="1"/>
          <p:nvPr/>
        </p:nvSpPr>
        <p:spPr>
          <a:xfrm>
            <a:off x="4608869" y="196173"/>
            <a:ext cx="3139251" cy="523220"/>
          </a:xfrm>
          <a:prstGeom prst="rect">
            <a:avLst/>
          </a:prstGeom>
          <a:noFill/>
        </p:spPr>
        <p:txBody>
          <a:bodyPr wrap="square" rtlCol="0">
            <a:spAutoFit/>
          </a:bodyPr>
          <a:lstStyle/>
          <a:p>
            <a:r>
              <a:rPr lang="en-US" sz="2800" dirty="0">
                <a:solidFill>
                  <a:schemeClr val="accent2">
                    <a:lumMod val="25000"/>
                    <a:lumOff val="75000"/>
                  </a:schemeClr>
                </a:solidFill>
                <a:latin typeface="Adobe Fan Heiti Std B" panose="020B0700000000000000" pitchFamily="34" charset="-128"/>
                <a:ea typeface="Adobe Fan Heiti Std B" panose="020B0700000000000000" pitchFamily="34" charset="-128"/>
              </a:rPr>
              <a:t>After </a:t>
            </a:r>
            <a:r>
              <a:rPr lang="en-US" sz="2400" dirty="0">
                <a:solidFill>
                  <a:schemeClr val="accent2">
                    <a:lumMod val="25000"/>
                    <a:lumOff val="75000"/>
                  </a:schemeClr>
                </a:solidFill>
                <a:latin typeface="Adobe Fan Heiti Std B" panose="020B0700000000000000" pitchFamily="34" charset="-128"/>
                <a:ea typeface="Adobe Fan Heiti Std B" panose="020B0700000000000000" pitchFamily="34" charset="-128"/>
              </a:rPr>
              <a:t>joining</a:t>
            </a:r>
            <a:r>
              <a:rPr lang="en-US" sz="2800" dirty="0">
                <a:solidFill>
                  <a:schemeClr val="accent2">
                    <a:lumMod val="25000"/>
                    <a:lumOff val="75000"/>
                  </a:schemeClr>
                </a:solidFill>
                <a:latin typeface="Adobe Fan Heiti Std B" panose="020B0700000000000000" pitchFamily="34" charset="-128"/>
                <a:ea typeface="Adobe Fan Heiti Std B" panose="020B0700000000000000" pitchFamily="34" charset="-128"/>
              </a:rPr>
              <a:t> VIT</a:t>
            </a:r>
            <a:endParaRPr lang="en-IN" sz="2800" dirty="0">
              <a:solidFill>
                <a:schemeClr val="accent2">
                  <a:lumMod val="25000"/>
                  <a:lumOff val="75000"/>
                </a:schemeClr>
              </a:solidFill>
              <a:latin typeface="Adobe Fan Heiti Std B" panose="020B0700000000000000" pitchFamily="34" charset="-128"/>
              <a:ea typeface="Adobe Fan Heiti Std B" panose="020B0700000000000000" pitchFamily="34" charset="-128"/>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4C90CE-589C-4011-8770-EB82F74520A2}"/>
              </a:ext>
            </a:extLst>
          </p:cNvPr>
          <p:cNvPicPr>
            <a:picLocks noChangeAspect="1"/>
          </p:cNvPicPr>
          <p:nvPr/>
        </p:nvPicPr>
        <p:blipFill>
          <a:blip r:embed="rId4"/>
          <a:stretch>
            <a:fillRect/>
          </a:stretch>
        </p:blipFill>
        <p:spPr>
          <a:xfrm>
            <a:off x="0" y="0"/>
            <a:ext cx="9144000" cy="5143500"/>
          </a:xfrm>
          <a:prstGeom prst="rect">
            <a:avLst/>
          </a:prstGeom>
        </p:spPr>
      </p:pic>
      <p:pic>
        <p:nvPicPr>
          <p:cNvPr id="2" name="lol">
            <a:hlinkClick r:id="" action="ppaction://media"/>
            <a:extLst>
              <a:ext uri="{FF2B5EF4-FFF2-40B4-BE49-F238E27FC236}">
                <a16:creationId xmlns:a16="http://schemas.microsoft.com/office/drawing/2014/main" id="{78477A82-0131-4CC4-9A45-2146B06433C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07395" y="7146"/>
            <a:ext cx="5136356" cy="5136354"/>
          </a:xfrm>
          <a:prstGeom prst="rect">
            <a:avLst/>
          </a:prstGeom>
        </p:spPr>
      </p:pic>
    </p:spTree>
    <p:extLst>
      <p:ext uri="{BB962C8B-B14F-4D97-AF65-F5344CB8AC3E}">
        <p14:creationId xmlns:p14="http://schemas.microsoft.com/office/powerpoint/2010/main" val="241120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6" name="Picture 5">
            <a:extLst>
              <a:ext uri="{FF2B5EF4-FFF2-40B4-BE49-F238E27FC236}">
                <a16:creationId xmlns:a16="http://schemas.microsoft.com/office/drawing/2014/main" id="{F6AC8BEE-9751-4998-A299-A3E7C2505067}"/>
              </a:ext>
            </a:extLst>
          </p:cNvPr>
          <p:cNvPicPr>
            <a:picLocks noChangeAspect="1"/>
          </p:cNvPicPr>
          <p:nvPr/>
        </p:nvPicPr>
        <p:blipFill>
          <a:blip r:embed="rId5"/>
          <a:stretch>
            <a:fillRect/>
          </a:stretch>
        </p:blipFill>
        <p:spPr>
          <a:xfrm>
            <a:off x="0" y="0"/>
            <a:ext cx="9144000" cy="5143500"/>
          </a:xfrm>
          <a:prstGeom prst="rect">
            <a:avLst/>
          </a:prstGeom>
        </p:spPr>
      </p:pic>
      <p:pic>
        <p:nvPicPr>
          <p:cNvPr id="3" name="we gotchu">
            <a:hlinkClick r:id="" action="ppaction://media"/>
            <a:extLst>
              <a:ext uri="{FF2B5EF4-FFF2-40B4-BE49-F238E27FC236}">
                <a16:creationId xmlns:a16="http://schemas.microsoft.com/office/drawing/2014/main" id="{00CDC37E-8381-41B9-A024-74455BA5EE2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213830" y="1797458"/>
            <a:ext cx="4716339" cy="2619683"/>
          </a:xfrm>
          <a:prstGeom prst="rect">
            <a:avLst/>
          </a:prstGeom>
        </p:spPr>
      </p:pic>
      <p:sp>
        <p:nvSpPr>
          <p:cNvPr id="4" name="TextBox 3">
            <a:extLst>
              <a:ext uri="{FF2B5EF4-FFF2-40B4-BE49-F238E27FC236}">
                <a16:creationId xmlns:a16="http://schemas.microsoft.com/office/drawing/2014/main" id="{EE330E05-D12F-4584-AB31-77E551C57B3F}"/>
              </a:ext>
            </a:extLst>
          </p:cNvPr>
          <p:cNvSpPr txBox="1"/>
          <p:nvPr/>
        </p:nvSpPr>
        <p:spPr>
          <a:xfrm>
            <a:off x="3144530" y="1164338"/>
            <a:ext cx="2703205" cy="400110"/>
          </a:xfrm>
          <a:prstGeom prst="rect">
            <a:avLst/>
          </a:prstGeom>
          <a:noFill/>
        </p:spPr>
        <p:txBody>
          <a:bodyPr wrap="square" rtlCol="0">
            <a:spAutoFit/>
          </a:bodyPr>
          <a:lstStyle/>
          <a:p>
            <a:r>
              <a:rPr lang="en-US" sz="2000" dirty="0">
                <a:solidFill>
                  <a:schemeClr val="accent5">
                    <a:lumMod val="40000"/>
                    <a:lumOff val="60000"/>
                  </a:schemeClr>
                </a:solidFill>
                <a:latin typeface="Adobe Fan Heiti Std B" panose="020B0700000000000000" pitchFamily="34" charset="-128"/>
                <a:ea typeface="Adobe Fan Heiti Std B" panose="020B0700000000000000" pitchFamily="34" charset="-128"/>
              </a:rPr>
              <a:t>But we have got you!!</a:t>
            </a:r>
            <a:endParaRPr lang="en-IN" sz="2000" dirty="0">
              <a:solidFill>
                <a:schemeClr val="accent5">
                  <a:lumMod val="40000"/>
                  <a:lumOff val="60000"/>
                </a:schemeClr>
              </a:solidFill>
              <a:latin typeface="Adobe Fan Heiti Std B" panose="020B0700000000000000" pitchFamily="34" charset="-128"/>
              <a:ea typeface="Adobe Fan Heiti Std B" panose="020B0700000000000000"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pic>
        <p:nvPicPr>
          <p:cNvPr id="4" name="Picture 3">
            <a:extLst>
              <a:ext uri="{FF2B5EF4-FFF2-40B4-BE49-F238E27FC236}">
                <a16:creationId xmlns:a16="http://schemas.microsoft.com/office/drawing/2014/main" id="{AF37028D-0325-401F-9B4A-7825884F9A3A}"/>
              </a:ext>
            </a:extLst>
          </p:cNvPr>
          <p:cNvPicPr>
            <a:picLocks noChangeAspect="1"/>
          </p:cNvPicPr>
          <p:nvPr/>
        </p:nvPicPr>
        <p:blipFill>
          <a:blip r:embed="rId5"/>
          <a:stretch>
            <a:fillRect/>
          </a:stretch>
        </p:blipFill>
        <p:spPr>
          <a:xfrm>
            <a:off x="0" y="0"/>
            <a:ext cx="9144000" cy="5143500"/>
          </a:xfrm>
          <a:prstGeom prst="rect">
            <a:avLst/>
          </a:prstGeom>
        </p:spPr>
      </p:pic>
      <p:pic>
        <p:nvPicPr>
          <p:cNvPr id="2" name="lets get into it">
            <a:hlinkClick r:id="" action="ppaction://media"/>
            <a:extLst>
              <a:ext uri="{FF2B5EF4-FFF2-40B4-BE49-F238E27FC236}">
                <a16:creationId xmlns:a16="http://schemas.microsoft.com/office/drawing/2014/main" id="{466FE1E1-7FC9-45D6-92AA-B2B6BAC0E05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450306" y="2192"/>
            <a:ext cx="4797659" cy="514130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0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396993-75A3-4196-AD44-534538AB600B}"/>
              </a:ext>
            </a:extLst>
          </p:cNvPr>
          <p:cNvPicPr>
            <a:picLocks noChangeAspect="1"/>
          </p:cNvPicPr>
          <p:nvPr/>
        </p:nvPicPr>
        <p:blipFill>
          <a:blip r:embed="rId4"/>
          <a:stretch>
            <a:fillRect/>
          </a:stretch>
        </p:blipFill>
        <p:spPr>
          <a:xfrm>
            <a:off x="0" y="0"/>
            <a:ext cx="9144000" cy="5143500"/>
          </a:xfrm>
          <a:prstGeom prst="rect">
            <a:avLst/>
          </a:prstGeom>
        </p:spPr>
      </p:pic>
      <p:pic>
        <p:nvPicPr>
          <p:cNvPr id="3" name="welcome-1">
            <a:hlinkClick r:id="" action="ppaction://media"/>
            <a:extLst>
              <a:ext uri="{FF2B5EF4-FFF2-40B4-BE49-F238E27FC236}">
                <a16:creationId xmlns:a16="http://schemas.microsoft.com/office/drawing/2014/main" id="{75142DA7-0108-4D9C-8E47-38E3D2BDC01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61952" y="635641"/>
            <a:ext cx="5420096" cy="3872217"/>
          </a:xfrm>
          <a:prstGeom prst="rect">
            <a:avLst/>
          </a:prstGeom>
        </p:spPr>
      </p:pic>
    </p:spTree>
    <p:extLst>
      <p:ext uri="{BB962C8B-B14F-4D97-AF65-F5344CB8AC3E}">
        <p14:creationId xmlns:p14="http://schemas.microsoft.com/office/powerpoint/2010/main" val="195254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0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427</TotalTime>
  <Words>1884</Words>
  <Application>Microsoft Office PowerPoint</Application>
  <PresentationFormat>On-screen Show (16:9)</PresentationFormat>
  <Paragraphs>132</Paragraphs>
  <Slides>41</Slides>
  <Notes>30</Notes>
  <HiddenSlides>0</HiddenSlides>
  <MMClips>13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Adobe Fan Heiti Std B</vt:lpstr>
      <vt:lpstr>-apple-system</vt:lpstr>
      <vt:lpstr>Arial</vt:lpstr>
      <vt:lpstr>Corben</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Isani Mishra</cp:lastModifiedBy>
  <cp:revision>13</cp:revision>
  <dcterms:modified xsi:type="dcterms:W3CDTF">2021-11-11T12:57:47Z</dcterms:modified>
</cp:coreProperties>
</file>